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1"/>
  </p:notesMasterIdLst>
  <p:sldIdLst>
    <p:sldId id="257" r:id="rId2"/>
    <p:sldId id="745" r:id="rId3"/>
    <p:sldId id="748" r:id="rId4"/>
    <p:sldId id="746" r:id="rId5"/>
    <p:sldId id="753" r:id="rId6"/>
    <p:sldId id="749" r:id="rId7"/>
    <p:sldId id="750" r:id="rId8"/>
    <p:sldId id="751" r:id="rId9"/>
    <p:sldId id="752" r:id="rId10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8" userDrawn="1">
          <p15:clr>
            <a:srgbClr val="A4A3A4"/>
          </p15:clr>
        </p15:guide>
        <p15:guide id="2" pos="4817" userDrawn="1">
          <p15:clr>
            <a:srgbClr val="A4A3A4"/>
          </p15:clr>
        </p15:guide>
        <p15:guide id="3" pos="142" userDrawn="1">
          <p15:clr>
            <a:srgbClr val="A4A3A4"/>
          </p15:clr>
        </p15:guide>
        <p15:guide id="4" pos="5759" userDrawn="1">
          <p15:clr>
            <a:srgbClr val="A4A3A4"/>
          </p15:clr>
        </p15:guide>
        <p15:guide id="5" userDrawn="1">
          <p15:clr>
            <a:srgbClr val="A4A3A4"/>
          </p15:clr>
        </p15:guide>
        <p15:guide id="6" pos="1049" userDrawn="1">
          <p15:clr>
            <a:srgbClr val="A4A3A4"/>
          </p15:clr>
        </p15:guide>
        <p15:guide id="7" pos="19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kyung lee" initials="bl" lastIdx="1" clrIdx="0">
    <p:extLst>
      <p:ext uri="{19B8F6BF-5375-455C-9EA6-DF929625EA0E}">
        <p15:presenceInfo xmlns:p15="http://schemas.microsoft.com/office/powerpoint/2012/main" userId="bokyung lee" providerId="None"/>
      </p:ext>
    </p:extLst>
  </p:cmAuthor>
  <p:cmAuthor id="2" name="조장혁" initials="조" lastIdx="1" clrIdx="1">
    <p:extLst>
      <p:ext uri="{19B8F6BF-5375-455C-9EA6-DF929625EA0E}">
        <p15:presenceInfo xmlns:p15="http://schemas.microsoft.com/office/powerpoint/2012/main" userId="조장혁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BFBFBF"/>
    <a:srgbClr val="FF0000"/>
    <a:srgbClr val="176EE5"/>
    <a:srgbClr val="6A6C72"/>
    <a:srgbClr val="F2DCDB"/>
    <a:srgbClr val="393939"/>
    <a:srgbClr val="0049BC"/>
    <a:srgbClr val="E40934"/>
    <a:srgbClr val="FFF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95024" autoAdjust="0"/>
  </p:normalViewPr>
  <p:slideViewPr>
    <p:cSldViewPr>
      <p:cViewPr varScale="1">
        <p:scale>
          <a:sx n="107" d="100"/>
          <a:sy n="107" d="100"/>
        </p:scale>
        <p:origin x="1044" y="96"/>
      </p:cViewPr>
      <p:guideLst>
        <p:guide orient="horz" pos="3918"/>
        <p:guide pos="4817"/>
        <p:guide pos="142"/>
        <p:guide pos="5759"/>
        <p:guide/>
        <p:guide pos="1049"/>
        <p:guide pos="19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84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A5C23-C6D6-4CE1-8AE6-867FAAD009AC}" type="datetimeFigureOut">
              <a:rPr lang="ko-KR" altLang="en-US" smtClean="0"/>
              <a:pPr/>
              <a:t>2026-05-19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2F7CC3-2585-4F2E-8C3A-DC4CEE1B19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0630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0500D182-0E45-4451-AC01-D47C2071488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158110" y="659735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 userDrawn="1"/>
        </p:nvCxnSpPr>
        <p:spPr>
          <a:xfrm>
            <a:off x="206434" y="47667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5597484" y="188641"/>
            <a:ext cx="6484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200" b="1" cap="all" dirty="0">
                <a:latin typeface="맑은 고딕" panose="020B0503020000020004" pitchFamily="50" charset="-127"/>
                <a:ea typeface="+mn-ea"/>
              </a:rPr>
              <a:t>문자고 개선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05419437"/>
              </p:ext>
            </p:extLst>
          </p:nvPr>
        </p:nvGraphicFramePr>
        <p:xfrm>
          <a:off x="9419446" y="620688"/>
          <a:ext cx="2661043" cy="5751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9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03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화면명</a:t>
                      </a: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ID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420">
                <a:tc gridSpan="2">
                  <a:txBody>
                    <a:bodyPr/>
                    <a:lstStyle/>
                    <a:p>
                      <a:pPr marL="0" marR="0" indent="0" algn="ctr" defTabSz="12800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화면설명</a:t>
                      </a: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8400"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그림 4">
            <a:extLst>
              <a:ext uri="{FF2B5EF4-FFF2-40B4-BE49-F238E27FC236}">
                <a16:creationId xmlns:a16="http://schemas.microsoft.com/office/drawing/2014/main" id="{3E6C4085-77CA-401B-1098-421EB24B4C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912" y="6634690"/>
            <a:ext cx="839748" cy="169685"/>
          </a:xfrm>
          <a:prstGeom prst="rect">
            <a:avLst/>
          </a:prstGeom>
        </p:spPr>
      </p:pic>
      <p:pic>
        <p:nvPicPr>
          <p:cNvPr id="7" name="그림 6" descr="단체문자 대량문자 발송 인터넷 웹문자 사이트 - 문자고">
            <a:extLst>
              <a:ext uri="{FF2B5EF4-FFF2-40B4-BE49-F238E27FC236}">
                <a16:creationId xmlns:a16="http://schemas.microsoft.com/office/drawing/2014/main" id="{8E9BC204-CB74-391A-44EB-808FA02B75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9840" y="80456"/>
            <a:ext cx="710586" cy="3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99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0500D182-0E45-4451-AC01-D47C2071488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158110" y="659735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 userDrawn="1"/>
        </p:nvCxnSpPr>
        <p:spPr>
          <a:xfrm>
            <a:off x="206434" y="47667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175FD00-72F3-4927-AE6B-7F61AF85A91B}"/>
              </a:ext>
            </a:extLst>
          </p:cNvPr>
          <p:cNvSpPr txBox="1"/>
          <p:nvPr userDrawn="1"/>
        </p:nvSpPr>
        <p:spPr>
          <a:xfrm>
            <a:off x="5597484" y="188641"/>
            <a:ext cx="6484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200" b="1" cap="all" dirty="0">
                <a:latin typeface="맑은 고딕" panose="020B0503020000020004" pitchFamily="50" charset="-127"/>
                <a:ea typeface="+mn-ea"/>
              </a:rPr>
              <a:t>문자고 개선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33A9508-589A-5EE0-1828-7FBAF77151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912" y="6634690"/>
            <a:ext cx="839748" cy="169685"/>
          </a:xfrm>
          <a:prstGeom prst="rect">
            <a:avLst/>
          </a:prstGeom>
        </p:spPr>
      </p:pic>
      <p:pic>
        <p:nvPicPr>
          <p:cNvPr id="8" name="그림 7" descr="단체문자 대량문자 발송 인터넷 웹문자 사이트 - 문자고">
            <a:extLst>
              <a:ext uri="{FF2B5EF4-FFF2-40B4-BE49-F238E27FC236}">
                <a16:creationId xmlns:a16="http://schemas.microsoft.com/office/drawing/2014/main" id="{15A6D791-4F23-16F9-2633-0EC26E6838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9840" y="80456"/>
            <a:ext cx="710586" cy="3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1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01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0D182-0E45-4451-AC01-D47C2071488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27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57" r:id="rId3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559525" y="1952703"/>
            <a:ext cx="7374467" cy="498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8224" tIns="59113" rIns="118224" bIns="59113">
            <a:spAutoFit/>
          </a:bodyPr>
          <a:lstStyle>
            <a:lvl1pPr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587375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74750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760538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347913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8051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32623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7195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41767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latinLnBrk="0">
              <a:lnSpc>
                <a:spcPct val="140000"/>
              </a:lnSpc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사용자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결제하기 토스 위젯 적용 화면설계서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44193" y="3320902"/>
            <a:ext cx="1503617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5715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7145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2860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b="1" cap="all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문자고 구축 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2855641" y="1412777"/>
            <a:ext cx="6480721" cy="1650353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7" name="Group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017660"/>
              </p:ext>
            </p:extLst>
          </p:nvPr>
        </p:nvGraphicFramePr>
        <p:xfrm>
          <a:off x="4784349" y="4193460"/>
          <a:ext cx="2623305" cy="675700"/>
        </p:xfrm>
        <a:graphic>
          <a:graphicData uri="http://schemas.openxmlformats.org/drawingml/2006/table">
            <a:tbl>
              <a:tblPr/>
              <a:tblGrid>
                <a:gridCol w="834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8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단계</a:t>
                      </a:r>
                    </a:p>
                  </a:txBody>
                  <a:tcPr marL="132080" marR="132080" marT="31652" marB="3165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설계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132080" marR="132080" marT="31652" marB="3165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구축 단계별 산출물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27"/>
          <p:cNvSpPr>
            <a:spLocks noChangeArrowheads="1"/>
          </p:cNvSpPr>
          <p:nvPr/>
        </p:nvSpPr>
        <p:spPr bwMode="auto">
          <a:xfrm>
            <a:off x="5382665" y="5010946"/>
            <a:ext cx="1426673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5715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7145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2860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atinLnBrk="0"/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2026.05.19</a:t>
            </a:r>
          </a:p>
        </p:txBody>
      </p:sp>
      <p:graphicFrame>
        <p:nvGraphicFramePr>
          <p:cNvPr id="10" name="Group 31"/>
          <p:cNvGraphicFramePr>
            <a:graphicFrameLocks noGrp="1"/>
          </p:cNvGraphicFramePr>
          <p:nvPr/>
        </p:nvGraphicFramePr>
        <p:xfrm>
          <a:off x="9347379" y="160403"/>
          <a:ext cx="2628292" cy="604302"/>
        </p:xfrm>
        <a:graphic>
          <a:graphicData uri="http://schemas.openxmlformats.org/drawingml/2006/table">
            <a:tbl>
              <a:tblPr/>
              <a:tblGrid>
                <a:gridCol w="912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5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2852">
                <a:tc>
                  <a:txBody>
                    <a:bodyPr/>
                    <a:lstStyle>
                      <a:lvl1pPr defTabSz="1230313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 marL="614363" defTabSz="1230313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 marL="1230313" defTabSz="1230313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 marL="184467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 marL="246062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marL="29178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marL="33750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marL="38322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marL="42894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12303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1230313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 marL="614363" defTabSz="1230313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 marL="1230313" defTabSz="1230313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 marL="184467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 marL="246062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marL="29178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marL="33750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marL="38322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marL="42894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12303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 </a:t>
                      </a: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 </a:t>
                      </a: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고객제출용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450">
                <a:tc>
                  <a:txBody>
                    <a:bodyPr/>
                    <a:lstStyle>
                      <a:lvl1pPr defTabSz="1230313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 marL="614363" defTabSz="1230313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 marL="1230313" defTabSz="1230313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 marL="184467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 marL="246062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marL="29178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marL="33750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marL="38322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marL="42894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12303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보안등급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1230313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 marL="614363" defTabSz="1230313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 marL="1230313" defTabSz="1230313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 marL="184467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 marL="246062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marL="29178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marL="33750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marL="38322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marL="42894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12303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등급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Rectangle 42"/>
          <p:cNvSpPr>
            <a:spLocks noChangeArrowheads="1"/>
          </p:cNvSpPr>
          <p:nvPr/>
        </p:nvSpPr>
        <p:spPr bwMode="auto">
          <a:xfrm>
            <a:off x="10371475" y="204456"/>
            <a:ext cx="405045" cy="2067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1922464" y="6425158"/>
            <a:ext cx="8347075" cy="269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latinLnBrk="0">
              <a:defRPr sz="1000"/>
            </a:pPr>
            <a:r>
              <a:rPr lang="ko-KR" altLang="en-US" sz="1000" dirty="0">
                <a:latin typeface="+mn-ea"/>
              </a:rPr>
              <a:t>주식회사 아이티앤의 </a:t>
            </a:r>
            <a:r>
              <a:rPr lang="ko-KR" altLang="en-US" sz="1000" dirty="0">
                <a:solidFill>
                  <a:srgbClr val="000000"/>
                </a:solidFill>
                <a:latin typeface="+mn-ea"/>
              </a:rPr>
              <a:t>사전 승인 없이 본 내용의 전부 또는 일부에 대한 복사</a:t>
            </a:r>
            <a:r>
              <a:rPr lang="en-US" altLang="ko-KR" sz="100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rgbClr val="000000"/>
                </a:solidFill>
                <a:latin typeface="+mn-ea"/>
              </a:rPr>
              <a:t>전재</a:t>
            </a:r>
            <a:r>
              <a:rPr lang="en-US" altLang="ko-KR" sz="100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rgbClr val="000000"/>
                </a:solidFill>
                <a:latin typeface="+mn-ea"/>
              </a:rPr>
              <a:t>배포</a:t>
            </a:r>
            <a:r>
              <a:rPr lang="en-US" altLang="ko-KR" sz="100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rgbClr val="000000"/>
                </a:solidFill>
                <a:latin typeface="+mn-ea"/>
              </a:rPr>
              <a:t>사용을 금합니다</a:t>
            </a:r>
            <a:r>
              <a:rPr lang="en-US" altLang="ko-KR" sz="1000" dirty="0">
                <a:solidFill>
                  <a:srgbClr val="000000"/>
                </a:solidFill>
                <a:latin typeface="+mn-ea"/>
              </a:rPr>
              <a:t>.</a:t>
            </a:r>
          </a:p>
          <a:p>
            <a:pPr algn="ctr">
              <a:lnSpc>
                <a:spcPts val="900"/>
              </a:lnSpc>
              <a:defRPr sz="1000"/>
            </a:pPr>
            <a:endParaRPr lang="en-US" altLang="ko-KR" sz="1000" dirty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41E48D5-E330-785F-0666-376C3EBC24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665" y="5577299"/>
            <a:ext cx="1426673" cy="354809"/>
          </a:xfrm>
          <a:prstGeom prst="rect">
            <a:avLst/>
          </a:prstGeom>
        </p:spPr>
      </p:pic>
      <p:pic>
        <p:nvPicPr>
          <p:cNvPr id="9" name="그림 8" descr="단체문자 대량문자 발송 인터넷 웹문자 사이트 - 문자고">
            <a:extLst>
              <a:ext uri="{FF2B5EF4-FFF2-40B4-BE49-F238E27FC236}">
                <a16:creationId xmlns:a16="http://schemas.microsoft.com/office/drawing/2014/main" id="{692B59D8-6DA3-4105-259F-F95588B29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39" y="160403"/>
            <a:ext cx="1025621" cy="48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48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D3A4C-D0C9-9C35-36A1-478DEAB2C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54A4CEE5-EEEA-738C-0C71-BD8C3B404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548680"/>
            <a:ext cx="11881320" cy="5940660"/>
          </a:xfrm>
          <a:prstGeom prst="rect">
            <a:avLst/>
          </a:prstGeom>
        </p:spPr>
      </p:pic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981E4516-6430-8855-13B9-EE8074D3F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0D182-0E45-4451-AC01-D47C2071488A}" type="slidenum">
              <a:rPr lang="ko-KR" altLang="en-US" smtClean="0"/>
              <a:pPr/>
              <a:t>1</a:t>
            </a:fld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77E2BB2-A8AE-3740-1506-81CCCEF2479C}"/>
              </a:ext>
            </a:extLst>
          </p:cNvPr>
          <p:cNvSpPr/>
          <p:nvPr/>
        </p:nvSpPr>
        <p:spPr>
          <a:xfrm>
            <a:off x="2945650" y="2839437"/>
            <a:ext cx="6255695" cy="3330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20F8528-CC77-4D33-BC0B-1364344B97CB}"/>
              </a:ext>
            </a:extLst>
          </p:cNvPr>
          <p:cNvSpPr/>
          <p:nvPr/>
        </p:nvSpPr>
        <p:spPr>
          <a:xfrm>
            <a:off x="6803319" y="4511583"/>
            <a:ext cx="2407768" cy="360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75D8F49-36DA-1085-61D4-32408DC7C102}"/>
              </a:ext>
            </a:extLst>
          </p:cNvPr>
          <p:cNvSpPr/>
          <p:nvPr/>
        </p:nvSpPr>
        <p:spPr>
          <a:xfrm>
            <a:off x="200345" y="593685"/>
            <a:ext cx="1967137" cy="112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/>
              <a:t>토스페이먼츠</a:t>
            </a:r>
            <a:endParaRPr lang="en-US" altLang="ko-KR" sz="1000" b="1" dirty="0"/>
          </a:p>
          <a:p>
            <a:pPr algn="ctr"/>
            <a:r>
              <a:rPr lang="ko-KR" altLang="en-US" sz="1000" b="1" dirty="0"/>
              <a:t>위젯 적용 예상 화면</a:t>
            </a:r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33D289DF-95A4-45B1-A560-5341CCC86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052" y="2550984"/>
            <a:ext cx="5544225" cy="2567811"/>
          </a:xfrm>
          <a:prstGeom prst="rect">
            <a:avLst/>
          </a:prstGeom>
        </p:spPr>
      </p:pic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E3ACA62E-8414-2AD8-38C6-D45432B9B93C}"/>
              </a:ext>
            </a:extLst>
          </p:cNvPr>
          <p:cNvSpPr/>
          <p:nvPr/>
        </p:nvSpPr>
        <p:spPr>
          <a:xfrm>
            <a:off x="2885283" y="5679129"/>
            <a:ext cx="6426872" cy="737844"/>
          </a:xfrm>
          <a:prstGeom prst="roundRect">
            <a:avLst>
              <a:gd name="adj" fmla="val 61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7CA49A5A-469B-4047-36B6-DC2BDD69A782}"/>
              </a:ext>
            </a:extLst>
          </p:cNvPr>
          <p:cNvGrpSpPr/>
          <p:nvPr/>
        </p:nvGrpSpPr>
        <p:grpSpPr>
          <a:xfrm>
            <a:off x="2966120" y="5106921"/>
            <a:ext cx="6192485" cy="1212949"/>
            <a:chOff x="2966120" y="5026236"/>
            <a:chExt cx="6192485" cy="1212949"/>
          </a:xfrm>
        </p:grpSpPr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DB11B442-E8C3-6C36-D9D7-F885455CEB33}"/>
                </a:ext>
              </a:extLst>
            </p:cNvPr>
            <p:cNvCxnSpPr/>
            <p:nvPr/>
          </p:nvCxnSpPr>
          <p:spPr>
            <a:xfrm>
              <a:off x="3046162" y="5970897"/>
              <a:ext cx="6112443" cy="15677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5493704D-87E9-CF00-6DD9-EAD9BD74E94B}"/>
                </a:ext>
              </a:extLst>
            </p:cNvPr>
            <p:cNvGrpSpPr/>
            <p:nvPr/>
          </p:nvGrpSpPr>
          <p:grpSpPr>
            <a:xfrm>
              <a:off x="2966120" y="6023741"/>
              <a:ext cx="4159097" cy="215444"/>
              <a:chOff x="2995742" y="5673756"/>
              <a:chExt cx="4159097" cy="21544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5ADD192-782E-3AF6-113A-0B12F3585A55}"/>
                  </a:ext>
                </a:extLst>
              </p:cNvPr>
              <p:cNvSpPr txBox="1"/>
              <p:nvPr/>
            </p:nvSpPr>
            <p:spPr>
              <a:xfrm>
                <a:off x="2995742" y="5673756"/>
                <a:ext cx="896399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dirty="0"/>
                  <a:t>최종 결제금액</a:t>
                </a:r>
                <a:r>
                  <a:rPr lang="en-US" altLang="ko-KR" sz="800" dirty="0"/>
                  <a:t>: </a:t>
                </a:r>
                <a:endParaRPr lang="ko-KR" altLang="en-US" sz="800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A927F79-DD72-0F33-35D0-5F5156CB2C5E}"/>
                  </a:ext>
                </a:extLst>
              </p:cNvPr>
              <p:cNvSpPr txBox="1"/>
              <p:nvPr/>
            </p:nvSpPr>
            <p:spPr>
              <a:xfrm>
                <a:off x="3816601" y="5673756"/>
                <a:ext cx="108555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b="1" dirty="0"/>
                  <a:t>50,000</a:t>
                </a:r>
                <a:r>
                  <a:rPr lang="ko-KR" altLang="en-US" sz="800" dirty="0">
                    <a:solidFill>
                      <a:schemeClr val="bg1">
                        <a:lumMod val="50000"/>
                      </a:schemeClr>
                    </a:solidFill>
                  </a:rPr>
                  <a:t>원</a:t>
                </a:r>
                <a:r>
                  <a:rPr lang="en-US" altLang="ko-KR" sz="800" dirty="0">
                    <a:solidFill>
                      <a:schemeClr val="bg1">
                        <a:lumMod val="50000"/>
                      </a:schemeClr>
                    </a:solidFill>
                  </a:rPr>
                  <a:t>(</a:t>
                </a:r>
                <a:r>
                  <a:rPr lang="ko-KR" altLang="en-US" sz="800" dirty="0">
                    <a:solidFill>
                      <a:schemeClr val="bg1">
                        <a:lumMod val="50000"/>
                      </a:schemeClr>
                    </a:solidFill>
                  </a:rPr>
                  <a:t>공급가액</a:t>
                </a:r>
                <a:r>
                  <a:rPr lang="en-US" altLang="ko-KR" sz="800" dirty="0">
                    <a:solidFill>
                      <a:schemeClr val="bg1">
                        <a:lumMod val="50000"/>
                      </a:schemeClr>
                    </a:solidFill>
                  </a:rPr>
                  <a:t>)</a:t>
                </a:r>
                <a:endParaRPr lang="ko-KR" altLang="en-US" sz="8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A1F354B-3762-8BA1-C84E-D591D4953EBC}"/>
                  </a:ext>
                </a:extLst>
              </p:cNvPr>
              <p:cNvSpPr txBox="1"/>
              <p:nvPr/>
            </p:nvSpPr>
            <p:spPr>
              <a:xfrm>
                <a:off x="5042328" y="5673756"/>
                <a:ext cx="92365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b="1" dirty="0"/>
                  <a:t>5,000</a:t>
                </a:r>
                <a:r>
                  <a:rPr lang="ko-KR" altLang="en-US" sz="800" dirty="0">
                    <a:solidFill>
                      <a:schemeClr val="bg1">
                        <a:lumMod val="50000"/>
                      </a:schemeClr>
                    </a:solidFill>
                  </a:rPr>
                  <a:t>원</a:t>
                </a:r>
                <a:r>
                  <a:rPr lang="en-US" altLang="ko-KR" sz="800" dirty="0">
                    <a:solidFill>
                      <a:schemeClr val="bg1">
                        <a:lumMod val="50000"/>
                      </a:schemeClr>
                    </a:solidFill>
                  </a:rPr>
                  <a:t>(</a:t>
                </a:r>
                <a:r>
                  <a:rPr lang="ko-KR" altLang="en-US" sz="800" dirty="0">
                    <a:solidFill>
                      <a:schemeClr val="bg1">
                        <a:lumMod val="50000"/>
                      </a:schemeClr>
                    </a:solidFill>
                  </a:rPr>
                  <a:t>부가세</a:t>
                </a:r>
                <a:r>
                  <a:rPr lang="en-US" altLang="ko-KR" sz="800" dirty="0">
                    <a:solidFill>
                      <a:schemeClr val="bg1">
                        <a:lumMod val="50000"/>
                      </a:schemeClr>
                    </a:solidFill>
                  </a:rPr>
                  <a:t>)</a:t>
                </a:r>
                <a:endParaRPr lang="ko-KR" altLang="en-US" sz="8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A595343-CE90-4A52-E88B-D93332375E12}"/>
                  </a:ext>
                </a:extLst>
              </p:cNvPr>
              <p:cNvSpPr txBox="1"/>
              <p:nvPr/>
            </p:nvSpPr>
            <p:spPr>
              <a:xfrm>
                <a:off x="6069285" y="5673756"/>
                <a:ext cx="108555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b="1" dirty="0">
                    <a:solidFill>
                      <a:srgbClr val="FF0000"/>
                    </a:solidFill>
                  </a:rPr>
                  <a:t>55,000</a:t>
                </a:r>
                <a:r>
                  <a:rPr lang="ko-KR" altLang="en-US" sz="800" dirty="0">
                    <a:solidFill>
                      <a:schemeClr val="bg1">
                        <a:lumMod val="50000"/>
                      </a:schemeClr>
                    </a:solidFill>
                  </a:rPr>
                  <a:t>원</a:t>
                </a:r>
                <a:r>
                  <a:rPr lang="en-US" altLang="ko-KR" sz="800" dirty="0">
                    <a:solidFill>
                      <a:schemeClr val="bg1">
                        <a:lumMod val="50000"/>
                      </a:schemeClr>
                    </a:solidFill>
                  </a:rPr>
                  <a:t>(</a:t>
                </a:r>
                <a:r>
                  <a:rPr lang="ko-KR" altLang="en-US" sz="800" dirty="0">
                    <a:solidFill>
                      <a:schemeClr val="bg1">
                        <a:lumMod val="50000"/>
                      </a:schemeClr>
                    </a:solidFill>
                  </a:rPr>
                  <a:t>최종금액</a:t>
                </a:r>
                <a:r>
                  <a:rPr lang="en-US" altLang="ko-KR" sz="800" dirty="0">
                    <a:solidFill>
                      <a:schemeClr val="bg1">
                        <a:lumMod val="50000"/>
                      </a:schemeClr>
                    </a:solidFill>
                  </a:rPr>
                  <a:t>)</a:t>
                </a:r>
                <a:endParaRPr lang="ko-KR" altLang="en-US" sz="8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4" name="타원 33">
                <a:extLst>
                  <a:ext uri="{FF2B5EF4-FFF2-40B4-BE49-F238E27FC236}">
                    <a16:creationId xmlns:a16="http://schemas.microsoft.com/office/drawing/2014/main" id="{8B102FF3-D775-D25F-C07C-7FEDC68DE23D}"/>
                  </a:ext>
                </a:extLst>
              </p:cNvPr>
              <p:cNvSpPr/>
              <p:nvPr/>
            </p:nvSpPr>
            <p:spPr>
              <a:xfrm>
                <a:off x="4935204" y="5728688"/>
                <a:ext cx="110944" cy="105581"/>
              </a:xfrm>
              <a:prstGeom prst="ellipse">
                <a:avLst/>
              </a:prstGeom>
              <a:solidFill>
                <a:srgbClr val="176EE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800" dirty="0"/>
                  <a:t>+</a:t>
                </a:r>
                <a:endParaRPr lang="ko-KR" altLang="en-US" sz="800" dirty="0"/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D6711E30-9E06-4C03-EE00-BCC8BFE70731}"/>
                  </a:ext>
                </a:extLst>
              </p:cNvPr>
              <p:cNvSpPr/>
              <p:nvPr/>
            </p:nvSpPr>
            <p:spPr>
              <a:xfrm>
                <a:off x="5962159" y="5728688"/>
                <a:ext cx="110944" cy="105581"/>
              </a:xfrm>
              <a:prstGeom prst="ellipse">
                <a:avLst/>
              </a:prstGeom>
              <a:solidFill>
                <a:srgbClr val="176EE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800" dirty="0"/>
                  <a:t>=</a:t>
                </a:r>
                <a:endParaRPr lang="ko-KR" altLang="en-US" sz="800" dirty="0"/>
              </a:p>
            </p:txBody>
          </p: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A5783B2B-7329-4ECD-4913-F1F024E6D744}"/>
                </a:ext>
              </a:extLst>
            </p:cNvPr>
            <p:cNvGrpSpPr/>
            <p:nvPr/>
          </p:nvGrpSpPr>
          <p:grpSpPr>
            <a:xfrm>
              <a:off x="2997854" y="5026236"/>
              <a:ext cx="6160751" cy="826943"/>
              <a:chOff x="2997854" y="4705358"/>
              <a:chExt cx="6160751" cy="826943"/>
            </a:xfrm>
          </p:grpSpPr>
          <p:sp>
            <p:nvSpPr>
              <p:cNvPr id="4" name="직사각형 3">
                <a:extLst>
                  <a:ext uri="{FF2B5EF4-FFF2-40B4-BE49-F238E27FC236}">
                    <a16:creationId xmlns:a16="http://schemas.microsoft.com/office/drawing/2014/main" id="{10D67076-7492-3D4A-F769-D2F2F358D153}"/>
                  </a:ext>
                </a:extLst>
              </p:cNvPr>
              <p:cNvSpPr/>
              <p:nvPr/>
            </p:nvSpPr>
            <p:spPr>
              <a:xfrm>
                <a:off x="3215680" y="4705358"/>
                <a:ext cx="405045" cy="2147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6E5E82A-2B0B-9EBE-FA27-C0D29E2E7A46}"/>
                  </a:ext>
                </a:extLst>
              </p:cNvPr>
              <p:cNvSpPr txBox="1"/>
              <p:nvPr/>
            </p:nvSpPr>
            <p:spPr>
              <a:xfrm>
                <a:off x="3215680" y="4716260"/>
                <a:ext cx="82747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신용</a:t>
                </a:r>
                <a:r>
                  <a:rPr lang="en-US" altLang="ko-KR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·</a:t>
                </a:r>
                <a:r>
                  <a: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체크카드</a:t>
                </a:r>
              </a:p>
            </p:txBody>
          </p:sp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5F898FF9-3C8F-59BB-DD8E-6C0A4BA4AB20}"/>
                  </a:ext>
                </a:extLst>
              </p:cNvPr>
              <p:cNvSpPr/>
              <p:nvPr/>
            </p:nvSpPr>
            <p:spPr>
              <a:xfrm>
                <a:off x="3575720" y="5011519"/>
                <a:ext cx="1260140" cy="2320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" name="그룹 1">
                <a:extLst>
                  <a:ext uri="{FF2B5EF4-FFF2-40B4-BE49-F238E27FC236}">
                    <a16:creationId xmlns:a16="http://schemas.microsoft.com/office/drawing/2014/main" id="{B614E5BA-58C5-82DC-9B9E-EAB2D74E1AD7}"/>
                  </a:ext>
                </a:extLst>
              </p:cNvPr>
              <p:cNvGrpSpPr/>
              <p:nvPr/>
            </p:nvGrpSpPr>
            <p:grpSpPr>
              <a:xfrm>
                <a:off x="3098644" y="5316857"/>
                <a:ext cx="2498313" cy="215444"/>
                <a:chOff x="3098644" y="5424617"/>
                <a:chExt cx="2498313" cy="215444"/>
              </a:xfrm>
            </p:grpSpPr>
            <p:sp>
              <p:nvSpPr>
                <p:cNvPr id="24" name="사각형: 둥근 모서리 23">
                  <a:extLst>
                    <a:ext uri="{FF2B5EF4-FFF2-40B4-BE49-F238E27FC236}">
                      <a16:creationId xmlns:a16="http://schemas.microsoft.com/office/drawing/2014/main" id="{9E5FCE67-1DCD-2F62-3B68-E11042D72E26}"/>
                    </a:ext>
                  </a:extLst>
                </p:cNvPr>
                <p:cNvSpPr/>
                <p:nvPr/>
              </p:nvSpPr>
              <p:spPr>
                <a:xfrm>
                  <a:off x="3098644" y="5424617"/>
                  <a:ext cx="601349" cy="215444"/>
                </a:xfrm>
                <a:prstGeom prst="roundRect">
                  <a:avLst>
                    <a:gd name="adj" fmla="val 11387"/>
                  </a:avLst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ko-KR" sz="7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+ 1</a:t>
                  </a:r>
                  <a:r>
                    <a:rPr lang="ko-KR" altLang="en-US" sz="7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만원</a:t>
                  </a:r>
                </a:p>
              </p:txBody>
            </p:sp>
            <p:sp>
              <p:nvSpPr>
                <p:cNvPr id="29" name="사각형: 둥근 모서리 28">
                  <a:extLst>
                    <a:ext uri="{FF2B5EF4-FFF2-40B4-BE49-F238E27FC236}">
                      <a16:creationId xmlns:a16="http://schemas.microsoft.com/office/drawing/2014/main" id="{EC805B23-B1C2-3101-554A-F31BE6355E3B}"/>
                    </a:ext>
                  </a:extLst>
                </p:cNvPr>
                <p:cNvSpPr/>
                <p:nvPr/>
              </p:nvSpPr>
              <p:spPr>
                <a:xfrm>
                  <a:off x="3725857" y="5424617"/>
                  <a:ext cx="601349" cy="215444"/>
                </a:xfrm>
                <a:prstGeom prst="roundRect">
                  <a:avLst>
                    <a:gd name="adj" fmla="val 11387"/>
                  </a:avLst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ko-KR" sz="7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+ 5</a:t>
                  </a:r>
                  <a:r>
                    <a:rPr lang="ko-KR" altLang="en-US" sz="7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만원</a:t>
                  </a:r>
                </a:p>
              </p:txBody>
            </p:sp>
            <p:sp>
              <p:nvSpPr>
                <p:cNvPr id="31" name="사각형: 둥근 모서리 30">
                  <a:extLst>
                    <a:ext uri="{FF2B5EF4-FFF2-40B4-BE49-F238E27FC236}">
                      <a16:creationId xmlns:a16="http://schemas.microsoft.com/office/drawing/2014/main" id="{0B33F489-E107-706F-05E6-E73134C64AD2}"/>
                    </a:ext>
                  </a:extLst>
                </p:cNvPr>
                <p:cNvSpPr/>
                <p:nvPr/>
              </p:nvSpPr>
              <p:spPr>
                <a:xfrm>
                  <a:off x="4353070" y="5424617"/>
                  <a:ext cx="601349" cy="215444"/>
                </a:xfrm>
                <a:prstGeom prst="roundRect">
                  <a:avLst>
                    <a:gd name="adj" fmla="val 11387"/>
                  </a:avLst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ko-KR" sz="7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+ 10</a:t>
                  </a:r>
                  <a:r>
                    <a:rPr lang="ko-KR" altLang="en-US" sz="7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만원</a:t>
                  </a:r>
                </a:p>
              </p:txBody>
            </p:sp>
            <p:sp>
              <p:nvSpPr>
                <p:cNvPr id="33" name="사각형: 둥근 모서리 32">
                  <a:extLst>
                    <a:ext uri="{FF2B5EF4-FFF2-40B4-BE49-F238E27FC236}">
                      <a16:creationId xmlns:a16="http://schemas.microsoft.com/office/drawing/2014/main" id="{079E4756-7B23-56A3-4F0B-0B152C7F90F6}"/>
                    </a:ext>
                  </a:extLst>
                </p:cNvPr>
                <p:cNvSpPr/>
                <p:nvPr/>
              </p:nvSpPr>
              <p:spPr>
                <a:xfrm>
                  <a:off x="4980283" y="5424617"/>
                  <a:ext cx="616674" cy="215444"/>
                </a:xfrm>
                <a:prstGeom prst="roundRect">
                  <a:avLst>
                    <a:gd name="adj" fmla="val 11387"/>
                  </a:avLst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ko-KR" sz="7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+ 100</a:t>
                  </a:r>
                  <a:r>
                    <a:rPr lang="ko-KR" altLang="en-US" sz="7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만원</a:t>
                  </a:r>
                </a:p>
              </p:txBody>
            </p:sp>
          </p:grpSp>
          <p:grpSp>
            <p:nvGrpSpPr>
              <p:cNvPr id="8" name="그룹 7">
                <a:extLst>
                  <a:ext uri="{FF2B5EF4-FFF2-40B4-BE49-F238E27FC236}">
                    <a16:creationId xmlns:a16="http://schemas.microsoft.com/office/drawing/2014/main" id="{5F59F69D-755A-45B4-2C50-CBCAEF512C05}"/>
                  </a:ext>
                </a:extLst>
              </p:cNvPr>
              <p:cNvGrpSpPr/>
              <p:nvPr/>
            </p:nvGrpSpPr>
            <p:grpSpPr>
              <a:xfrm>
                <a:off x="2997854" y="5043179"/>
                <a:ext cx="3518308" cy="221248"/>
                <a:chOff x="2997854" y="5034270"/>
                <a:chExt cx="3518308" cy="221248"/>
              </a:xfrm>
            </p:grpSpPr>
            <p:sp>
              <p:nvSpPr>
                <p:cNvPr id="10" name="사각형: 둥근 모서리 9">
                  <a:extLst>
                    <a:ext uri="{FF2B5EF4-FFF2-40B4-BE49-F238E27FC236}">
                      <a16:creationId xmlns:a16="http://schemas.microsoft.com/office/drawing/2014/main" id="{EA2D52F3-0C70-8243-5C83-21F0107561A5}"/>
                    </a:ext>
                  </a:extLst>
                </p:cNvPr>
                <p:cNvSpPr/>
                <p:nvPr/>
              </p:nvSpPr>
              <p:spPr>
                <a:xfrm>
                  <a:off x="3599990" y="5040074"/>
                  <a:ext cx="1996967" cy="215444"/>
                </a:xfrm>
                <a:prstGeom prst="roundRect">
                  <a:avLst>
                    <a:gd name="adj" fmla="val 11387"/>
                  </a:avLst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ko-KR" sz="700" dirty="0">
                      <a:solidFill>
                        <a:srgbClr val="6A6C72"/>
                      </a:solidFill>
                    </a:rPr>
                    <a:t>1,000</a:t>
                  </a:r>
                  <a:r>
                    <a:rPr lang="ko-KR" altLang="en-US" sz="700" dirty="0">
                      <a:solidFill>
                        <a:srgbClr val="6A6C72"/>
                      </a:solidFill>
                    </a:rPr>
                    <a:t>원 이상 입력해주세요</a:t>
                  </a:r>
                  <a:r>
                    <a:rPr lang="en-US" altLang="ko-KR" sz="700" dirty="0">
                      <a:solidFill>
                        <a:srgbClr val="6A6C72"/>
                      </a:solidFill>
                    </a:rPr>
                    <a:t>.</a:t>
                  </a:r>
                  <a:endParaRPr lang="ko-KR" altLang="en-US" sz="700" dirty="0">
                    <a:solidFill>
                      <a:srgbClr val="6A6C72"/>
                    </a:solidFill>
                  </a:endParaRP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9F29094-06B0-483E-F2B2-2B0611FCC811}"/>
                    </a:ext>
                  </a:extLst>
                </p:cNvPr>
                <p:cNvSpPr txBox="1"/>
                <p:nvPr/>
              </p:nvSpPr>
              <p:spPr>
                <a:xfrm>
                  <a:off x="5551930" y="5040074"/>
                  <a:ext cx="28725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ko-KR" altLang="en-US" sz="8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원</a:t>
                  </a:r>
                </a:p>
              </p:txBody>
            </p:sp>
            <p:sp>
              <p:nvSpPr>
                <p:cNvPr id="53" name="사각형: 둥근 모서리 52">
                  <a:extLst>
                    <a:ext uri="{FF2B5EF4-FFF2-40B4-BE49-F238E27FC236}">
                      <a16:creationId xmlns:a16="http://schemas.microsoft.com/office/drawing/2014/main" id="{61E1EDDE-9377-859D-73BF-AE023591F836}"/>
                    </a:ext>
                  </a:extLst>
                </p:cNvPr>
                <p:cNvSpPr/>
                <p:nvPr/>
              </p:nvSpPr>
              <p:spPr>
                <a:xfrm>
                  <a:off x="5883376" y="5034270"/>
                  <a:ext cx="632786" cy="215444"/>
                </a:xfrm>
                <a:prstGeom prst="roundRect">
                  <a:avLst>
                    <a:gd name="adj" fmla="val 7146"/>
                  </a:avLst>
                </a:prstGeom>
                <a:solidFill>
                  <a:srgbClr val="BFBFBF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800" dirty="0"/>
                    <a:t>충전하기</a:t>
                  </a: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703CCA6-3776-99FD-57E4-764C41152D54}"/>
                    </a:ext>
                  </a:extLst>
                </p:cNvPr>
                <p:cNvSpPr txBox="1"/>
                <p:nvPr/>
              </p:nvSpPr>
              <p:spPr>
                <a:xfrm>
                  <a:off x="2997854" y="5040074"/>
                  <a:ext cx="595035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ko-KR" altLang="en-US" sz="8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충전금액</a:t>
                  </a:r>
                </a:p>
              </p:txBody>
            </p:sp>
          </p:grpSp>
          <p:pic>
            <p:nvPicPr>
              <p:cNvPr id="70" name="그림 69">
                <a:extLst>
                  <a:ext uri="{FF2B5EF4-FFF2-40B4-BE49-F238E27FC236}">
                    <a16:creationId xmlns:a16="http://schemas.microsoft.com/office/drawing/2014/main" id="{46626981-41FB-656C-170C-2C2A05A36D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996" t="4200" r="96868" b="85053"/>
              <a:stretch>
                <a:fillRect/>
              </a:stretch>
            </p:blipFill>
            <p:spPr>
              <a:xfrm>
                <a:off x="3095006" y="4731161"/>
                <a:ext cx="135015" cy="180020"/>
              </a:xfrm>
              <a:prstGeom prst="rect">
                <a:avLst/>
              </a:prstGeom>
            </p:spPr>
          </p:pic>
          <p:cxnSp>
            <p:nvCxnSpPr>
              <p:cNvPr id="71" name="직선 연결선 70">
                <a:extLst>
                  <a:ext uri="{FF2B5EF4-FFF2-40B4-BE49-F238E27FC236}">
                    <a16:creationId xmlns:a16="http://schemas.microsoft.com/office/drawing/2014/main" id="{3963CBD0-F70C-01BA-2523-387EDD425E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98644" y="4945560"/>
                <a:ext cx="605996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276057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96A5249-95B8-CBF8-796D-EBF8CE2E3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0D182-0E45-4451-AC01-D47C2071488A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DBB37E3-C5BA-7D33-C770-B8600DB11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2742" y="2617020"/>
            <a:ext cx="8766515" cy="16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8224" tIns="59113" rIns="118224" bIns="59113" anchor="ctr">
            <a:spAutoFit/>
          </a:bodyPr>
          <a:lstStyle>
            <a:lvl1pPr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587375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74750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760538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347913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8051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32623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7195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41767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342900" indent="-342900" latinLnBrk="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화면명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결제하기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latinLnBrk="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접근 경로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GNB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결제관리 클릭 → 결제하기 탭 선택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헤더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충전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버튼 클릭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latinLnBrk="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접근 권한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로그인 회원 전용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비로그인 시 로그인 페이지로 리다이렉트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342900" indent="-342900" latinLnBrk="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목적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충전수단 선택 후 금액을 입력하여 잔액 충전</a:t>
            </a:r>
          </a:p>
        </p:txBody>
      </p:sp>
    </p:spTree>
    <p:extLst>
      <p:ext uri="{BB962C8B-B14F-4D97-AF65-F5344CB8AC3E}">
        <p14:creationId xmlns:p14="http://schemas.microsoft.com/office/powerpoint/2010/main" val="3082684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B38FB-2A8F-F344-E008-5BB594866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FB8AEE27-4B4C-10AD-C387-5CDAE74B4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892980"/>
            <a:ext cx="9120775" cy="5056299"/>
          </a:xfrm>
          <a:prstGeom prst="rect">
            <a:avLst/>
          </a:prstGeom>
        </p:spPr>
      </p:pic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43195881-3AFF-3233-4F9C-A1AD2B29C9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0D182-0E45-4451-AC01-D47C2071488A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766E46C0-6D48-A759-8838-4A8AEE5F5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602626"/>
              </p:ext>
            </p:extLst>
          </p:nvPr>
        </p:nvGraphicFramePr>
        <p:xfrm>
          <a:off x="9417800" y="2106808"/>
          <a:ext cx="2663865" cy="1947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r>
                        <a:rPr lang="en-US" altLang="ko-KR" sz="800" b="0" dirty="0"/>
                        <a:t> </a:t>
                      </a:r>
                      <a:r>
                        <a:rPr lang="ko-KR" altLang="en-US" sz="800" b="0" dirty="0"/>
                        <a:t>토스 위젯 적용 영역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E640ED2C-EFA1-B7AE-8CC7-053BB579858D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결제하기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39E8507-C929-33D1-6985-D0401813EE91}"/>
              </a:ext>
            </a:extLst>
          </p:cNvPr>
          <p:cNvSpPr/>
          <p:nvPr/>
        </p:nvSpPr>
        <p:spPr>
          <a:xfrm>
            <a:off x="2339540" y="2573905"/>
            <a:ext cx="4791575" cy="3049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B03841F-2C99-E1A8-B072-5246B1D1E01C}"/>
              </a:ext>
            </a:extLst>
          </p:cNvPr>
          <p:cNvSpPr txBox="1"/>
          <p:nvPr/>
        </p:nvSpPr>
        <p:spPr>
          <a:xfrm>
            <a:off x="9475610" y="148426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충전수단 선택 전 화면</a:t>
            </a: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C13205F6-B3E4-0C7A-411F-0017F6FEA5CC}"/>
              </a:ext>
            </a:extLst>
          </p:cNvPr>
          <p:cNvSpPr/>
          <p:nvPr/>
        </p:nvSpPr>
        <p:spPr>
          <a:xfrm>
            <a:off x="2037529" y="3451049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1</a:t>
            </a:r>
            <a:endParaRPr lang="ko-KR" altLang="en-US" sz="1000" b="1" dirty="0"/>
          </a:p>
        </p:txBody>
      </p:sp>
      <p:grpSp>
        <p:nvGrpSpPr>
          <p:cNvPr id="146" name="그룹 145">
            <a:extLst>
              <a:ext uri="{FF2B5EF4-FFF2-40B4-BE49-F238E27FC236}">
                <a16:creationId xmlns:a16="http://schemas.microsoft.com/office/drawing/2014/main" id="{0E0D2387-1FDF-FF28-843F-0C4F109B9AD7}"/>
              </a:ext>
            </a:extLst>
          </p:cNvPr>
          <p:cNvGrpSpPr/>
          <p:nvPr/>
        </p:nvGrpSpPr>
        <p:grpSpPr>
          <a:xfrm>
            <a:off x="2302015" y="2603286"/>
            <a:ext cx="4804282" cy="1890210"/>
            <a:chOff x="2302015" y="2603286"/>
            <a:chExt cx="4804282" cy="1890210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6F4A9C2-C029-22B8-EC08-E5CBE530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02015" y="2603286"/>
              <a:ext cx="4804282" cy="1890210"/>
            </a:xfrm>
            <a:prstGeom prst="rect">
              <a:avLst/>
            </a:prstGeom>
          </p:spPr>
        </p:pic>
        <p:pic>
          <p:nvPicPr>
            <p:cNvPr id="145" name="그림 144">
              <a:extLst>
                <a:ext uri="{FF2B5EF4-FFF2-40B4-BE49-F238E27FC236}">
                  <a16:creationId xmlns:a16="http://schemas.microsoft.com/office/drawing/2014/main" id="{6F1E6ED2-76A7-2887-7A00-3FDF3A31A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65348" y="2879414"/>
              <a:ext cx="1215135" cy="395881"/>
            </a:xfrm>
            <a:prstGeom prst="rect">
              <a:avLst/>
            </a:prstGeom>
          </p:spPr>
        </p:pic>
      </p:grp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5FBDD7DF-30E0-294C-F46B-32143DE669CA}"/>
              </a:ext>
            </a:extLst>
          </p:cNvPr>
          <p:cNvSpPr/>
          <p:nvPr/>
        </p:nvSpPr>
        <p:spPr>
          <a:xfrm>
            <a:off x="2302014" y="2589476"/>
            <a:ext cx="4791575" cy="1904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6533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72C07-A81F-D044-A3C1-55EAD32CF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C2A4F9C4-1335-2DEE-C2B0-7892FB7A8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61" y="900850"/>
            <a:ext cx="9120775" cy="5056299"/>
          </a:xfrm>
          <a:prstGeom prst="rect">
            <a:avLst/>
          </a:prstGeom>
        </p:spPr>
      </p:pic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6673D914-73CF-A581-8859-9371675E80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0D182-0E45-4451-AC01-D47C2071488A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551707FF-713E-A99F-ACA9-54B86A24B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358735"/>
              </p:ext>
            </p:extLst>
          </p:nvPr>
        </p:nvGraphicFramePr>
        <p:xfrm>
          <a:off x="9417800" y="2106808"/>
          <a:ext cx="2663865" cy="364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r>
                        <a:rPr lang="en-US" altLang="ko-KR" sz="800" b="0" dirty="0"/>
                        <a:t> </a:t>
                      </a:r>
                      <a:r>
                        <a:rPr lang="ko-KR" altLang="en-US" sz="800" b="0" dirty="0"/>
                        <a:t>충전금액 입력</a:t>
                      </a:r>
                      <a:endParaRPr lang="en-US" altLang="ko-KR" sz="800" b="0" dirty="0"/>
                    </a:p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입력창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숫자만 입력 가능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/ placeholder: “1,000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원 이상 입력해주세요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.” /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단위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원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”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고정 표시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입력창 우측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금액 변경 시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하단 최종 결제금액 실시간 갱신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공급가액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부가세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최종금액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최소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최대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최소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1,000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원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 최대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99,999,999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원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&gt; 9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자리 초과 입력 시 앞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자리까지만 유지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초과 입력값은 자동 차단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r>
                        <a:rPr lang="en-US" altLang="ko-KR" sz="800" b="0" dirty="0"/>
                        <a:t> </a:t>
                      </a:r>
                      <a:r>
                        <a:rPr lang="ko-KR" altLang="en-US" sz="800" b="0" dirty="0"/>
                        <a:t>충전하기 버튼 활성화 조건</a:t>
                      </a:r>
                      <a:endParaRPr lang="en-US" altLang="ko-KR" sz="800" b="0" dirty="0"/>
                    </a:p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/>
                        <a:t> - </a:t>
                      </a:r>
                      <a:r>
                        <a:rPr lang="ko-KR" altLang="en-US" sz="800" b="0" dirty="0"/>
                        <a:t>기본 상태</a:t>
                      </a:r>
                      <a:r>
                        <a:rPr lang="en-US" altLang="ko-KR" sz="800" b="0" dirty="0"/>
                        <a:t>: </a:t>
                      </a:r>
                      <a:r>
                        <a:rPr lang="ko-KR" altLang="en-US" sz="800" b="0" dirty="0"/>
                        <a:t>비활성화</a:t>
                      </a:r>
                      <a:endParaRPr lang="en-US" altLang="ko-KR" sz="800" b="0" dirty="0"/>
                    </a:p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/>
                        <a:t> - </a:t>
                      </a:r>
                      <a:r>
                        <a:rPr lang="ko-KR" altLang="en-US" sz="800" b="0" dirty="0"/>
                        <a:t>활성화 조건</a:t>
                      </a:r>
                      <a:r>
                        <a:rPr lang="en-US" altLang="ko-KR" sz="800" b="0" dirty="0"/>
                        <a:t>: 1,000</a:t>
                      </a:r>
                      <a:r>
                        <a:rPr lang="ko-KR" altLang="en-US" sz="800" b="0" dirty="0"/>
                        <a:t>원 이상 입력 시</a:t>
                      </a:r>
                      <a:endParaRPr lang="en-US" altLang="ko-KR" sz="800" b="0" dirty="0"/>
                    </a:p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/>
                        <a:t>    &gt; </a:t>
                      </a:r>
                      <a:r>
                        <a:rPr lang="ko-KR" altLang="en-US" sz="800" b="0" dirty="0"/>
                        <a:t>입력값 </a:t>
                      </a:r>
                      <a:r>
                        <a:rPr lang="en-US" altLang="ko-KR" sz="800" b="0" dirty="0"/>
                        <a:t>1,000</a:t>
                      </a:r>
                      <a:r>
                        <a:rPr lang="ko-KR" altLang="en-US" sz="800" b="0" dirty="0"/>
                        <a:t>원 미만 또는 삭제</a:t>
                      </a:r>
                      <a:r>
                        <a:rPr lang="en-US" altLang="ko-KR" sz="800" b="0" dirty="0"/>
                        <a:t>(</a:t>
                      </a:r>
                      <a:r>
                        <a:rPr lang="ko-KR" altLang="en-US" sz="800" b="0" dirty="0"/>
                        <a:t>전체 지움</a:t>
                      </a:r>
                      <a:r>
                        <a:rPr lang="en-US" altLang="ko-KR" sz="800" b="0" dirty="0"/>
                        <a:t>) </a:t>
                      </a:r>
                      <a:r>
                        <a:rPr lang="ko-KR" altLang="en-US" sz="800" b="0" dirty="0"/>
                        <a:t>시 비활성화로 복귀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r>
                        <a:rPr lang="en-US" altLang="ko-KR" sz="800" b="0" dirty="0"/>
                        <a:t> </a:t>
                      </a:r>
                      <a:r>
                        <a:rPr lang="ko-KR" altLang="en-US" sz="800" b="0" dirty="0"/>
                        <a:t>빠른 금액 버튼</a:t>
                      </a:r>
                      <a:endParaRPr lang="en-US" altLang="ko-KR" sz="800" b="0" dirty="0"/>
                    </a:p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구성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: +1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만원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/ +5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만원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/ +10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만원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/ +100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만원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클릭 시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충전금액 입력창에 해당 금액 누적 합산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. Ex: +5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만원 두 번 클릭 →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100,000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원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위치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충전금액 입력창 아래 배치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r>
                        <a:rPr lang="en-US" altLang="ko-KR" sz="800" b="0" dirty="0"/>
                        <a:t> </a:t>
                      </a:r>
                      <a:r>
                        <a:rPr lang="ko-KR" altLang="en-US" sz="800" b="0" dirty="0"/>
                        <a:t>최종 결제금액</a:t>
                      </a:r>
                      <a:endParaRPr lang="en-US" altLang="ko-KR" sz="800" b="0" dirty="0"/>
                    </a:p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표시 순서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①공급가액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충전금액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→ ②부가세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(10%)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→ ③ 최종 결제금액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최종금액 강조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계산 로직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공급가액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사용자 입력값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부가세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공급가액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*10% /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최종 결제금액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공급가액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부가세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8C7690C1-F7A0-F294-FAF0-E8CE9E3B0E51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결제하기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신용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체크카드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81C28BF-FB55-3F2D-9631-B752FFAAD363}"/>
              </a:ext>
            </a:extLst>
          </p:cNvPr>
          <p:cNvSpPr/>
          <p:nvPr/>
        </p:nvSpPr>
        <p:spPr>
          <a:xfrm>
            <a:off x="2339540" y="2573905"/>
            <a:ext cx="4791575" cy="3049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0CBEB0-D414-DB28-3B13-1D5BF3160875}"/>
              </a:ext>
            </a:extLst>
          </p:cNvPr>
          <p:cNvSpPr txBox="1"/>
          <p:nvPr/>
        </p:nvSpPr>
        <p:spPr>
          <a:xfrm>
            <a:off x="9475610" y="148426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충전수단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신용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체크카드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화면</a:t>
            </a: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E1282878-59AC-7F2C-9FFC-FFA32DD09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9423" y="2571475"/>
            <a:ext cx="4356180" cy="2340558"/>
          </a:xfrm>
          <a:prstGeom prst="rect">
            <a:avLst/>
          </a:prstGeom>
        </p:spPr>
      </p:pic>
      <p:sp>
        <p:nvSpPr>
          <p:cNvPr id="75" name="직사각형 74">
            <a:extLst>
              <a:ext uri="{FF2B5EF4-FFF2-40B4-BE49-F238E27FC236}">
                <a16:creationId xmlns:a16="http://schemas.microsoft.com/office/drawing/2014/main" id="{142320ED-0513-83A5-4B02-70435943D82D}"/>
              </a:ext>
            </a:extLst>
          </p:cNvPr>
          <p:cNvSpPr/>
          <p:nvPr/>
        </p:nvSpPr>
        <p:spPr>
          <a:xfrm>
            <a:off x="254135" y="5623232"/>
            <a:ext cx="9046005" cy="7760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7897E91D-0F82-7B5A-4192-FBC941B823A4}"/>
              </a:ext>
            </a:extLst>
          </p:cNvPr>
          <p:cNvSpPr/>
          <p:nvPr/>
        </p:nvSpPr>
        <p:spPr>
          <a:xfrm>
            <a:off x="2303060" y="5613646"/>
            <a:ext cx="4950550" cy="699841"/>
          </a:xfrm>
          <a:prstGeom prst="roundRect">
            <a:avLst>
              <a:gd name="adj" fmla="val 61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C0283E2-C960-A791-0D9A-AB184CECE12E}"/>
              </a:ext>
            </a:extLst>
          </p:cNvPr>
          <p:cNvSpPr txBox="1"/>
          <p:nvPr/>
        </p:nvSpPr>
        <p:spPr>
          <a:xfrm>
            <a:off x="2566710" y="4912132"/>
            <a:ext cx="7473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신용</a:t>
            </a:r>
            <a:r>
              <a:rPr lang="en-US" altLang="ko-KR" sz="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 sz="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체크카드</a:t>
            </a:r>
          </a:p>
        </p:txBody>
      </p:sp>
      <p:pic>
        <p:nvPicPr>
          <p:cNvPr id="78" name="그림 77">
            <a:extLst>
              <a:ext uri="{FF2B5EF4-FFF2-40B4-BE49-F238E27FC236}">
                <a16:creationId xmlns:a16="http://schemas.microsoft.com/office/drawing/2014/main" id="{7EED063D-5316-35D0-94AF-8B51117849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6" t="4200" r="96868" b="85053"/>
          <a:stretch>
            <a:fillRect/>
          </a:stretch>
        </p:blipFill>
        <p:spPr>
          <a:xfrm>
            <a:off x="2449106" y="4936029"/>
            <a:ext cx="135015" cy="180020"/>
          </a:xfrm>
          <a:prstGeom prst="rect">
            <a:avLst/>
          </a:prstGeom>
        </p:spPr>
      </p:pic>
      <p:cxnSp>
        <p:nvCxnSpPr>
          <p:cNvPr id="79" name="직선 연결선 78">
            <a:extLst>
              <a:ext uri="{FF2B5EF4-FFF2-40B4-BE49-F238E27FC236}">
                <a16:creationId xmlns:a16="http://schemas.microsoft.com/office/drawing/2014/main" id="{C64C8319-77A0-3895-21A3-EB3C8F2BD5C1}"/>
              </a:ext>
            </a:extLst>
          </p:cNvPr>
          <p:cNvCxnSpPr>
            <a:cxnSpLocks/>
          </p:cNvCxnSpPr>
          <p:nvPr/>
        </p:nvCxnSpPr>
        <p:spPr>
          <a:xfrm>
            <a:off x="2449106" y="5130644"/>
            <a:ext cx="4646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5702C618-BAE5-8998-FBC8-44E6BB57F6B4}"/>
              </a:ext>
            </a:extLst>
          </p:cNvPr>
          <p:cNvGrpSpPr/>
          <p:nvPr/>
        </p:nvGrpSpPr>
        <p:grpSpPr>
          <a:xfrm>
            <a:off x="2492694" y="5458601"/>
            <a:ext cx="2498313" cy="215444"/>
            <a:chOff x="3098644" y="5424617"/>
            <a:chExt cx="2498313" cy="215444"/>
          </a:xfrm>
        </p:grpSpPr>
        <p:sp>
          <p:nvSpPr>
            <p:cNvPr id="81" name="사각형: 둥근 모서리 80">
              <a:extLst>
                <a:ext uri="{FF2B5EF4-FFF2-40B4-BE49-F238E27FC236}">
                  <a16:creationId xmlns:a16="http://schemas.microsoft.com/office/drawing/2014/main" id="{B3A016EB-D45F-E625-C536-E8C3A2D84EFF}"/>
                </a:ext>
              </a:extLst>
            </p:cNvPr>
            <p:cNvSpPr/>
            <p:nvPr/>
          </p:nvSpPr>
          <p:spPr>
            <a:xfrm>
              <a:off x="3098644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4BA47395-9779-AECC-6E9D-21314831153E}"/>
                </a:ext>
              </a:extLst>
            </p:cNvPr>
            <p:cNvSpPr/>
            <p:nvPr/>
          </p:nvSpPr>
          <p:spPr>
            <a:xfrm>
              <a:off x="3725857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+ 5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83" name="사각형: 둥근 모서리 82">
              <a:extLst>
                <a:ext uri="{FF2B5EF4-FFF2-40B4-BE49-F238E27FC236}">
                  <a16:creationId xmlns:a16="http://schemas.microsoft.com/office/drawing/2014/main" id="{97B46D29-B4FD-0FDB-FF3B-8826DAFE6DA0}"/>
                </a:ext>
              </a:extLst>
            </p:cNvPr>
            <p:cNvSpPr/>
            <p:nvPr/>
          </p:nvSpPr>
          <p:spPr>
            <a:xfrm>
              <a:off x="4353070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+ 10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84" name="사각형: 둥근 모서리 83">
              <a:extLst>
                <a:ext uri="{FF2B5EF4-FFF2-40B4-BE49-F238E27FC236}">
                  <a16:creationId xmlns:a16="http://schemas.microsoft.com/office/drawing/2014/main" id="{23DABCFA-7C4B-A7DE-DAAD-C751BE0B7F95}"/>
                </a:ext>
              </a:extLst>
            </p:cNvPr>
            <p:cNvSpPr/>
            <p:nvPr/>
          </p:nvSpPr>
          <p:spPr>
            <a:xfrm>
              <a:off x="4980283" y="5424617"/>
              <a:ext cx="616674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+ 100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2A21AAE9-70C4-C7A5-1CE4-BDB5F5DCE442}"/>
              </a:ext>
            </a:extLst>
          </p:cNvPr>
          <p:cNvGrpSpPr/>
          <p:nvPr/>
        </p:nvGrpSpPr>
        <p:grpSpPr>
          <a:xfrm>
            <a:off x="2393690" y="5190108"/>
            <a:ext cx="2841334" cy="215444"/>
            <a:chOff x="2997854" y="5040074"/>
            <a:chExt cx="2841334" cy="215444"/>
          </a:xfrm>
        </p:grpSpPr>
        <p:sp>
          <p:nvSpPr>
            <p:cNvPr id="87" name="사각형: 둥근 모서리 86">
              <a:extLst>
                <a:ext uri="{FF2B5EF4-FFF2-40B4-BE49-F238E27FC236}">
                  <a16:creationId xmlns:a16="http://schemas.microsoft.com/office/drawing/2014/main" id="{C6C880B7-3691-0EF2-DC2C-55A0BA5A83B2}"/>
                </a:ext>
              </a:extLst>
            </p:cNvPr>
            <p:cNvSpPr/>
            <p:nvPr/>
          </p:nvSpPr>
          <p:spPr>
            <a:xfrm>
              <a:off x="3599990" y="5040074"/>
              <a:ext cx="1996967" cy="215444"/>
            </a:xfrm>
            <a:prstGeom prst="roundRect">
              <a:avLst>
                <a:gd name="adj" fmla="val 11387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rgbClr val="6A6C72"/>
                  </a:solidFill>
                </a:rPr>
                <a:t>1,000</a:t>
              </a:r>
              <a:r>
                <a:rPr lang="ko-KR" altLang="en-US" sz="700" dirty="0">
                  <a:solidFill>
                    <a:srgbClr val="6A6C72"/>
                  </a:solidFill>
                </a:rPr>
                <a:t>원 이상 입력해주세요</a:t>
              </a:r>
              <a:r>
                <a:rPr lang="en-US" altLang="ko-KR" sz="700" dirty="0">
                  <a:solidFill>
                    <a:srgbClr val="6A6C72"/>
                  </a:solidFill>
                </a:rPr>
                <a:t>.</a:t>
              </a:r>
              <a:endParaRPr lang="ko-KR" altLang="en-US" sz="700" dirty="0">
                <a:solidFill>
                  <a:srgbClr val="6A6C72"/>
                </a:solidFill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836CBB4-60FF-2F28-EBA7-B61B9BBC6CCD}"/>
                </a:ext>
              </a:extLst>
            </p:cNvPr>
            <p:cNvSpPr txBox="1"/>
            <p:nvPr/>
          </p:nvSpPr>
          <p:spPr>
            <a:xfrm>
              <a:off x="5551930" y="504007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원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10DAF58-55F0-693E-7D2B-5BD110242D91}"/>
                </a:ext>
              </a:extLst>
            </p:cNvPr>
            <p:cNvSpPr txBox="1"/>
            <p:nvPr/>
          </p:nvSpPr>
          <p:spPr>
            <a:xfrm>
              <a:off x="2997854" y="5040074"/>
              <a:ext cx="54373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충전금액</a:t>
              </a:r>
            </a:p>
          </p:txBody>
        </p:sp>
      </p:grpSp>
      <p:sp>
        <p:nvSpPr>
          <p:cNvPr id="90" name="사각형: 둥근 모서리 89">
            <a:extLst>
              <a:ext uri="{FF2B5EF4-FFF2-40B4-BE49-F238E27FC236}">
                <a16:creationId xmlns:a16="http://schemas.microsoft.com/office/drawing/2014/main" id="{05DDD9A3-B1DC-A7B5-EF65-7D6C2C09FFF6}"/>
              </a:ext>
            </a:extLst>
          </p:cNvPr>
          <p:cNvSpPr/>
          <p:nvPr/>
        </p:nvSpPr>
        <p:spPr>
          <a:xfrm>
            <a:off x="5279212" y="5184304"/>
            <a:ext cx="632786" cy="215444"/>
          </a:xfrm>
          <a:prstGeom prst="roundRect">
            <a:avLst>
              <a:gd name="adj" fmla="val 7146"/>
            </a:avLst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/>
              <a:t>충전하기</a:t>
            </a:r>
          </a:p>
        </p:txBody>
      </p:sp>
      <p:cxnSp>
        <p:nvCxnSpPr>
          <p:cNvPr id="91" name="직선 연결선 90">
            <a:extLst>
              <a:ext uri="{FF2B5EF4-FFF2-40B4-BE49-F238E27FC236}">
                <a16:creationId xmlns:a16="http://schemas.microsoft.com/office/drawing/2014/main" id="{13FFF9CC-4505-98C3-9D6A-54D10E7CC43C}"/>
              </a:ext>
            </a:extLst>
          </p:cNvPr>
          <p:cNvCxnSpPr>
            <a:cxnSpLocks/>
          </p:cNvCxnSpPr>
          <p:nvPr/>
        </p:nvCxnSpPr>
        <p:spPr>
          <a:xfrm>
            <a:off x="2379384" y="5867007"/>
            <a:ext cx="461707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4A96515F-F7C4-DC06-E033-7F342A459885}"/>
              </a:ext>
            </a:extLst>
          </p:cNvPr>
          <p:cNvGrpSpPr/>
          <p:nvPr/>
        </p:nvGrpSpPr>
        <p:grpSpPr>
          <a:xfrm>
            <a:off x="2353132" y="5919851"/>
            <a:ext cx="4159097" cy="215444"/>
            <a:chOff x="2995742" y="5673756"/>
            <a:chExt cx="4159097" cy="215444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FAC49CC-A5F3-7079-0BD4-882F0F9FA65D}"/>
                </a:ext>
              </a:extLst>
            </p:cNvPr>
            <p:cNvSpPr txBox="1"/>
            <p:nvPr/>
          </p:nvSpPr>
          <p:spPr>
            <a:xfrm>
              <a:off x="2995742" y="5673756"/>
              <a:ext cx="89639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/>
                <a:t>최종 결제금액</a:t>
              </a:r>
              <a:r>
                <a:rPr lang="en-US" altLang="ko-KR" sz="800" dirty="0"/>
                <a:t>: </a:t>
              </a:r>
              <a:endParaRPr lang="ko-KR" altLang="en-US" sz="800" dirty="0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53E1D01-1884-1DCD-86E8-F3834CDA7AA8}"/>
                </a:ext>
              </a:extLst>
            </p:cNvPr>
            <p:cNvSpPr txBox="1"/>
            <p:nvPr/>
          </p:nvSpPr>
          <p:spPr>
            <a:xfrm>
              <a:off x="3816601" y="5673756"/>
              <a:ext cx="1085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/>
                <a:t>50,000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공급가액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D57B4AA-E622-3311-B3B2-54C8AF23FBB2}"/>
                </a:ext>
              </a:extLst>
            </p:cNvPr>
            <p:cNvSpPr txBox="1"/>
            <p:nvPr/>
          </p:nvSpPr>
          <p:spPr>
            <a:xfrm>
              <a:off x="5042328" y="5673756"/>
              <a:ext cx="92365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/>
                <a:t>5,000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부가세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3A2D453-0791-BDB0-4215-21C9BF4D1643}"/>
                </a:ext>
              </a:extLst>
            </p:cNvPr>
            <p:cNvSpPr txBox="1"/>
            <p:nvPr/>
          </p:nvSpPr>
          <p:spPr>
            <a:xfrm>
              <a:off x="6069285" y="5673756"/>
              <a:ext cx="1085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solidFill>
                    <a:srgbClr val="FF0000"/>
                  </a:solidFill>
                </a:rPr>
                <a:t>55,000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최종금액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" name="타원 96">
              <a:extLst>
                <a:ext uri="{FF2B5EF4-FFF2-40B4-BE49-F238E27FC236}">
                  <a16:creationId xmlns:a16="http://schemas.microsoft.com/office/drawing/2014/main" id="{57829582-161D-7EB8-77A2-4BDE4174631E}"/>
                </a:ext>
              </a:extLst>
            </p:cNvPr>
            <p:cNvSpPr/>
            <p:nvPr/>
          </p:nvSpPr>
          <p:spPr>
            <a:xfrm>
              <a:off x="4935204" y="5728688"/>
              <a:ext cx="110944" cy="105581"/>
            </a:xfrm>
            <a:prstGeom prst="ellipse">
              <a:avLst/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/>
                <a:t>+</a:t>
              </a:r>
              <a:endParaRPr lang="ko-KR" altLang="en-US" sz="800" dirty="0"/>
            </a:p>
          </p:txBody>
        </p:sp>
        <p:sp>
          <p:nvSpPr>
            <p:cNvPr id="98" name="타원 97">
              <a:extLst>
                <a:ext uri="{FF2B5EF4-FFF2-40B4-BE49-F238E27FC236}">
                  <a16:creationId xmlns:a16="http://schemas.microsoft.com/office/drawing/2014/main" id="{218FB659-4A8E-A0BC-7371-1CB92ABA07FB}"/>
                </a:ext>
              </a:extLst>
            </p:cNvPr>
            <p:cNvSpPr/>
            <p:nvPr/>
          </p:nvSpPr>
          <p:spPr>
            <a:xfrm>
              <a:off x="5962159" y="5728688"/>
              <a:ext cx="110944" cy="105581"/>
            </a:xfrm>
            <a:prstGeom prst="ellipse">
              <a:avLst/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/>
                <a:t>=</a:t>
              </a:r>
              <a:endParaRPr lang="ko-KR" altLang="en-US" sz="800" dirty="0"/>
            </a:p>
          </p:txBody>
        </p:sp>
      </p:grpSp>
      <p:sp>
        <p:nvSpPr>
          <p:cNvPr id="102" name="타원 101">
            <a:extLst>
              <a:ext uri="{FF2B5EF4-FFF2-40B4-BE49-F238E27FC236}">
                <a16:creationId xmlns:a16="http://schemas.microsoft.com/office/drawing/2014/main" id="{6357D7B6-76E0-53CD-6187-870EF1242C75}"/>
              </a:ext>
            </a:extLst>
          </p:cNvPr>
          <p:cNvSpPr/>
          <p:nvPr/>
        </p:nvSpPr>
        <p:spPr>
          <a:xfrm>
            <a:off x="2217045" y="5221873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1</a:t>
            </a:r>
            <a:endParaRPr lang="ko-KR" altLang="en-US" sz="1000" b="1" dirty="0"/>
          </a:p>
        </p:txBody>
      </p:sp>
      <p:sp>
        <p:nvSpPr>
          <p:cNvPr id="106" name="타원 105">
            <a:extLst>
              <a:ext uri="{FF2B5EF4-FFF2-40B4-BE49-F238E27FC236}">
                <a16:creationId xmlns:a16="http://schemas.microsoft.com/office/drawing/2014/main" id="{457ACAA1-4F90-C43A-DF8B-3E4EDE898F3B}"/>
              </a:ext>
            </a:extLst>
          </p:cNvPr>
          <p:cNvSpPr/>
          <p:nvPr/>
        </p:nvSpPr>
        <p:spPr>
          <a:xfrm>
            <a:off x="2217045" y="5508405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3</a:t>
            </a:r>
            <a:endParaRPr lang="ko-KR" altLang="en-US" sz="1000" b="1" dirty="0"/>
          </a:p>
        </p:txBody>
      </p:sp>
      <p:sp>
        <p:nvSpPr>
          <p:cNvPr id="108" name="타원 107">
            <a:extLst>
              <a:ext uri="{FF2B5EF4-FFF2-40B4-BE49-F238E27FC236}">
                <a16:creationId xmlns:a16="http://schemas.microsoft.com/office/drawing/2014/main" id="{EB3DDABB-336B-D0DA-3EA2-385975F8C83E}"/>
              </a:ext>
            </a:extLst>
          </p:cNvPr>
          <p:cNvSpPr/>
          <p:nvPr/>
        </p:nvSpPr>
        <p:spPr>
          <a:xfrm>
            <a:off x="5190741" y="5220217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2</a:t>
            </a:r>
            <a:endParaRPr lang="ko-KR" altLang="en-US" sz="1000" b="1" dirty="0"/>
          </a:p>
        </p:txBody>
      </p:sp>
      <p:sp>
        <p:nvSpPr>
          <p:cNvPr id="110" name="타원 109">
            <a:extLst>
              <a:ext uri="{FF2B5EF4-FFF2-40B4-BE49-F238E27FC236}">
                <a16:creationId xmlns:a16="http://schemas.microsoft.com/office/drawing/2014/main" id="{CBA88066-1D53-45E2-6AB8-2160D465100B}"/>
              </a:ext>
            </a:extLst>
          </p:cNvPr>
          <p:cNvSpPr/>
          <p:nvPr/>
        </p:nvSpPr>
        <p:spPr>
          <a:xfrm>
            <a:off x="2217045" y="5930469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4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036602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6D488-9B62-95FA-D2A9-B8E7AF306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AD251153-3F67-6C7E-8FD6-DAF2FBA82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892980"/>
            <a:ext cx="9120775" cy="5056299"/>
          </a:xfrm>
          <a:prstGeom prst="rect">
            <a:avLst/>
          </a:prstGeom>
        </p:spPr>
      </p:pic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1EDC6035-A00A-8F5B-255A-0E5BB6580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0D182-0E45-4451-AC01-D47C2071488A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D985BF5A-655B-DA37-FBC2-127F850690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680813"/>
              </p:ext>
            </p:extLst>
          </p:nvPr>
        </p:nvGraphicFramePr>
        <p:xfrm>
          <a:off x="9417800" y="2106808"/>
          <a:ext cx="2663865" cy="1307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ko-KR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6D7B29B9-07E3-B941-B65C-095D50683E27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결제하기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가상계좌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D54BBAA-DEB3-022F-18A2-BF078A38F9E4}"/>
              </a:ext>
            </a:extLst>
          </p:cNvPr>
          <p:cNvSpPr/>
          <p:nvPr/>
        </p:nvSpPr>
        <p:spPr>
          <a:xfrm>
            <a:off x="2339540" y="2573905"/>
            <a:ext cx="4791575" cy="3049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28390E-7FB8-AEAE-619D-59AFFB43780B}"/>
              </a:ext>
            </a:extLst>
          </p:cNvPr>
          <p:cNvSpPr txBox="1"/>
          <p:nvPr/>
        </p:nvSpPr>
        <p:spPr>
          <a:xfrm>
            <a:off x="9475610" y="148426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충전수단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가상계좌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화면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FBD28D9E-2A24-96D8-81FC-9B392162D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210" y="2592372"/>
            <a:ext cx="4356255" cy="2340599"/>
          </a:xfrm>
          <a:prstGeom prst="rect">
            <a:avLst/>
          </a:prstGeom>
        </p:spPr>
      </p:pic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B9A1A55D-77CB-1E36-F6B0-3F136EBF640E}"/>
              </a:ext>
            </a:extLst>
          </p:cNvPr>
          <p:cNvSpPr/>
          <p:nvPr/>
        </p:nvSpPr>
        <p:spPr>
          <a:xfrm>
            <a:off x="200345" y="5623232"/>
            <a:ext cx="9046005" cy="7760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6835E777-AC45-74A4-5009-60227BC38AB0}"/>
              </a:ext>
            </a:extLst>
          </p:cNvPr>
          <p:cNvSpPr/>
          <p:nvPr/>
        </p:nvSpPr>
        <p:spPr>
          <a:xfrm>
            <a:off x="2249270" y="5613646"/>
            <a:ext cx="4950550" cy="699841"/>
          </a:xfrm>
          <a:prstGeom prst="roundRect">
            <a:avLst>
              <a:gd name="adj" fmla="val 61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9396E0-B5D7-6D03-2B3A-C0E70DB0598D}"/>
              </a:ext>
            </a:extLst>
          </p:cNvPr>
          <p:cNvSpPr txBox="1"/>
          <p:nvPr/>
        </p:nvSpPr>
        <p:spPr>
          <a:xfrm>
            <a:off x="2566710" y="4912132"/>
            <a:ext cx="54373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가상계좌</a:t>
            </a:r>
          </a:p>
        </p:txBody>
      </p:sp>
      <p:pic>
        <p:nvPicPr>
          <p:cNvPr id="101" name="그림 100">
            <a:extLst>
              <a:ext uri="{FF2B5EF4-FFF2-40B4-BE49-F238E27FC236}">
                <a16:creationId xmlns:a16="http://schemas.microsoft.com/office/drawing/2014/main" id="{53033219-B83E-1862-6B22-00DA7408A6E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6" t="4200" r="96868" b="85053"/>
          <a:stretch>
            <a:fillRect/>
          </a:stretch>
        </p:blipFill>
        <p:spPr>
          <a:xfrm>
            <a:off x="2449106" y="4936029"/>
            <a:ext cx="135015" cy="180020"/>
          </a:xfrm>
          <a:prstGeom prst="rect">
            <a:avLst/>
          </a:prstGeom>
        </p:spPr>
      </p:pic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A79FCF82-7819-0BA8-0B2A-8EF076AC778E}"/>
              </a:ext>
            </a:extLst>
          </p:cNvPr>
          <p:cNvCxnSpPr>
            <a:cxnSpLocks/>
          </p:cNvCxnSpPr>
          <p:nvPr/>
        </p:nvCxnSpPr>
        <p:spPr>
          <a:xfrm>
            <a:off x="2449106" y="5130644"/>
            <a:ext cx="4646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6F469D0D-5BB2-D95A-C46F-1AE507D5EB94}"/>
              </a:ext>
            </a:extLst>
          </p:cNvPr>
          <p:cNvGrpSpPr/>
          <p:nvPr/>
        </p:nvGrpSpPr>
        <p:grpSpPr>
          <a:xfrm>
            <a:off x="2492694" y="5458601"/>
            <a:ext cx="2498313" cy="215444"/>
            <a:chOff x="3098644" y="5424617"/>
            <a:chExt cx="2498313" cy="215444"/>
          </a:xfrm>
        </p:grpSpPr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08493E8C-9612-B0A1-F845-5AE5F42663A4}"/>
                </a:ext>
              </a:extLst>
            </p:cNvPr>
            <p:cNvSpPr/>
            <p:nvPr/>
          </p:nvSpPr>
          <p:spPr>
            <a:xfrm>
              <a:off x="3098644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D1032DFD-2A27-2FE1-C91B-CB41B8A9B85C}"/>
                </a:ext>
              </a:extLst>
            </p:cNvPr>
            <p:cNvSpPr/>
            <p:nvPr/>
          </p:nvSpPr>
          <p:spPr>
            <a:xfrm>
              <a:off x="3725857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+ 5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4630AB69-826D-DC7F-8D31-577FF2070FB0}"/>
                </a:ext>
              </a:extLst>
            </p:cNvPr>
            <p:cNvSpPr/>
            <p:nvPr/>
          </p:nvSpPr>
          <p:spPr>
            <a:xfrm>
              <a:off x="4353070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+ 10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44" name="사각형: 둥근 모서리 43">
              <a:extLst>
                <a:ext uri="{FF2B5EF4-FFF2-40B4-BE49-F238E27FC236}">
                  <a16:creationId xmlns:a16="http://schemas.microsoft.com/office/drawing/2014/main" id="{52A34942-1F2F-9BBB-43D7-C0857EE689F5}"/>
                </a:ext>
              </a:extLst>
            </p:cNvPr>
            <p:cNvSpPr/>
            <p:nvPr/>
          </p:nvSpPr>
          <p:spPr>
            <a:xfrm>
              <a:off x="4980283" y="5424617"/>
              <a:ext cx="616674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+ 100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7532CE43-4F51-42E0-0DD4-76902F4A73C4}"/>
              </a:ext>
            </a:extLst>
          </p:cNvPr>
          <p:cNvGrpSpPr/>
          <p:nvPr/>
        </p:nvGrpSpPr>
        <p:grpSpPr>
          <a:xfrm>
            <a:off x="2393690" y="5190108"/>
            <a:ext cx="2841334" cy="215444"/>
            <a:chOff x="2997854" y="5040074"/>
            <a:chExt cx="2841334" cy="215444"/>
          </a:xfrm>
        </p:grpSpPr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07ABFB34-5CB4-0A09-C6BA-99E899E79A65}"/>
                </a:ext>
              </a:extLst>
            </p:cNvPr>
            <p:cNvSpPr/>
            <p:nvPr/>
          </p:nvSpPr>
          <p:spPr>
            <a:xfrm>
              <a:off x="3599990" y="5040074"/>
              <a:ext cx="1996967" cy="215444"/>
            </a:xfrm>
            <a:prstGeom prst="roundRect">
              <a:avLst>
                <a:gd name="adj" fmla="val 11387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rgbClr val="6A6C72"/>
                  </a:solidFill>
                </a:rPr>
                <a:t>1,000</a:t>
              </a:r>
              <a:r>
                <a:rPr lang="ko-KR" altLang="en-US" sz="700" dirty="0">
                  <a:solidFill>
                    <a:srgbClr val="6A6C72"/>
                  </a:solidFill>
                </a:rPr>
                <a:t>원 이상 입력해주세요</a:t>
              </a:r>
              <a:r>
                <a:rPr lang="en-US" altLang="ko-KR" sz="700" dirty="0">
                  <a:solidFill>
                    <a:srgbClr val="6A6C72"/>
                  </a:solidFill>
                </a:rPr>
                <a:t>.</a:t>
              </a:r>
              <a:endParaRPr lang="ko-KR" altLang="en-US" sz="700" dirty="0">
                <a:solidFill>
                  <a:srgbClr val="6A6C72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5E609EF-8BC9-7E63-E755-B2365F93A90E}"/>
                </a:ext>
              </a:extLst>
            </p:cNvPr>
            <p:cNvSpPr txBox="1"/>
            <p:nvPr/>
          </p:nvSpPr>
          <p:spPr>
            <a:xfrm>
              <a:off x="5551930" y="504007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원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ECF94E9-63FE-0255-2D97-8761BD6AEBB7}"/>
                </a:ext>
              </a:extLst>
            </p:cNvPr>
            <p:cNvSpPr txBox="1"/>
            <p:nvPr/>
          </p:nvSpPr>
          <p:spPr>
            <a:xfrm>
              <a:off x="2997854" y="5040074"/>
              <a:ext cx="54373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충전금액</a:t>
              </a:r>
            </a:p>
          </p:txBody>
        </p:sp>
      </p:grp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1D1731B3-843B-983A-A955-30B39073F2CE}"/>
              </a:ext>
            </a:extLst>
          </p:cNvPr>
          <p:cNvSpPr/>
          <p:nvPr/>
        </p:nvSpPr>
        <p:spPr>
          <a:xfrm>
            <a:off x="5279212" y="5184304"/>
            <a:ext cx="632786" cy="215444"/>
          </a:xfrm>
          <a:prstGeom prst="roundRect">
            <a:avLst>
              <a:gd name="adj" fmla="val 7146"/>
            </a:avLst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/>
              <a:t>충전하기</a:t>
            </a:r>
          </a:p>
        </p:txBody>
      </p: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5BC4F4DB-D131-5D3E-B7B1-5212E965F952}"/>
              </a:ext>
            </a:extLst>
          </p:cNvPr>
          <p:cNvCxnSpPr>
            <a:cxnSpLocks/>
          </p:cNvCxnSpPr>
          <p:nvPr/>
        </p:nvCxnSpPr>
        <p:spPr>
          <a:xfrm>
            <a:off x="2379384" y="5867007"/>
            <a:ext cx="461707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59C882B-E8DE-608F-ED50-4ACB314A7BE0}"/>
              </a:ext>
            </a:extLst>
          </p:cNvPr>
          <p:cNvGrpSpPr/>
          <p:nvPr/>
        </p:nvGrpSpPr>
        <p:grpSpPr>
          <a:xfrm>
            <a:off x="2353132" y="5919851"/>
            <a:ext cx="4159097" cy="215444"/>
            <a:chOff x="2995742" y="5673756"/>
            <a:chExt cx="4159097" cy="21544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9B10FE9-B98E-CCD6-1DD6-91E7BD9666B1}"/>
                </a:ext>
              </a:extLst>
            </p:cNvPr>
            <p:cNvSpPr txBox="1"/>
            <p:nvPr/>
          </p:nvSpPr>
          <p:spPr>
            <a:xfrm>
              <a:off x="2995742" y="5673756"/>
              <a:ext cx="89639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/>
                <a:t>최종 결제금액</a:t>
              </a:r>
              <a:r>
                <a:rPr lang="en-US" altLang="ko-KR" sz="800" dirty="0"/>
                <a:t>: </a:t>
              </a:r>
              <a:endParaRPr lang="ko-KR" altLang="en-US" sz="800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9719FD7-2AF4-840E-24AE-9EF56C737263}"/>
                </a:ext>
              </a:extLst>
            </p:cNvPr>
            <p:cNvSpPr txBox="1"/>
            <p:nvPr/>
          </p:nvSpPr>
          <p:spPr>
            <a:xfrm>
              <a:off x="3816601" y="5673756"/>
              <a:ext cx="1085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/>
                <a:t>50,000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공급가액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AEED7C2-95D4-D802-FFF7-FEA698139B39}"/>
                </a:ext>
              </a:extLst>
            </p:cNvPr>
            <p:cNvSpPr txBox="1"/>
            <p:nvPr/>
          </p:nvSpPr>
          <p:spPr>
            <a:xfrm>
              <a:off x="5042328" y="5673756"/>
              <a:ext cx="92365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/>
                <a:t>5,000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부가세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9BF911F-B928-91B5-20A0-D466647CCEFA}"/>
                </a:ext>
              </a:extLst>
            </p:cNvPr>
            <p:cNvSpPr txBox="1"/>
            <p:nvPr/>
          </p:nvSpPr>
          <p:spPr>
            <a:xfrm>
              <a:off x="6069285" y="5673756"/>
              <a:ext cx="1085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solidFill>
                    <a:srgbClr val="FF0000"/>
                  </a:solidFill>
                </a:rPr>
                <a:t>55,000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최종금액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F55BB5F8-D58C-DC47-1EDF-18CD8700A60D}"/>
                </a:ext>
              </a:extLst>
            </p:cNvPr>
            <p:cNvSpPr/>
            <p:nvPr/>
          </p:nvSpPr>
          <p:spPr>
            <a:xfrm>
              <a:off x="4935204" y="5728688"/>
              <a:ext cx="110944" cy="105581"/>
            </a:xfrm>
            <a:prstGeom prst="ellipse">
              <a:avLst/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/>
                <a:t>+</a:t>
              </a:r>
              <a:endParaRPr lang="ko-KR" altLang="en-US" sz="800" dirty="0"/>
            </a:p>
          </p:txBody>
        </p:sp>
        <p:sp>
          <p:nvSpPr>
            <p:cNvPr id="69" name="타원 68">
              <a:extLst>
                <a:ext uri="{FF2B5EF4-FFF2-40B4-BE49-F238E27FC236}">
                  <a16:creationId xmlns:a16="http://schemas.microsoft.com/office/drawing/2014/main" id="{B0F70CB9-15AE-5F4F-8D34-F21983BF1A91}"/>
                </a:ext>
              </a:extLst>
            </p:cNvPr>
            <p:cNvSpPr/>
            <p:nvPr/>
          </p:nvSpPr>
          <p:spPr>
            <a:xfrm>
              <a:off x="5962159" y="5728688"/>
              <a:ext cx="110944" cy="105581"/>
            </a:xfrm>
            <a:prstGeom prst="ellipse">
              <a:avLst/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/>
                <a:t>=</a:t>
              </a:r>
              <a:endParaRPr lang="ko-KR" altLang="en-US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52573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A88C3-27D1-A6DB-1BB7-A4814BEA2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8F2FE09-784A-0A53-7E0B-EF4B4D98C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892980"/>
            <a:ext cx="9120775" cy="5056299"/>
          </a:xfrm>
          <a:prstGeom prst="rect">
            <a:avLst/>
          </a:prstGeom>
        </p:spPr>
      </p:pic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498F409E-FA6C-90E5-D295-3D9D234EB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0D182-0E45-4451-AC01-D47C2071488A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8E0BD3EB-6B1F-46EB-0818-1589B40AA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111636"/>
              </p:ext>
            </p:extLst>
          </p:nvPr>
        </p:nvGraphicFramePr>
        <p:xfrm>
          <a:off x="9417800" y="2106808"/>
          <a:ext cx="2663865" cy="1916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r>
                        <a:rPr lang="en-US" altLang="ko-KR" sz="800" b="0" dirty="0"/>
                        <a:t> </a:t>
                      </a:r>
                      <a:r>
                        <a:rPr lang="ko-KR" altLang="en-US" sz="800" b="0" dirty="0"/>
                        <a:t>충전금액 입력</a:t>
                      </a:r>
                      <a:endParaRPr lang="en-US" altLang="ko-KR" sz="800" b="0" dirty="0"/>
                    </a:p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최대 </a:t>
                      </a:r>
                      <a:r>
                        <a:rPr lang="en-US" altLang="ko-KR" sz="800" b="1" dirty="0">
                          <a:solidFill>
                            <a:srgbClr val="EE0000"/>
                          </a:solidFill>
                        </a:rPr>
                        <a:t>150,000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원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r>
                        <a:rPr lang="en-US" altLang="ko-KR" sz="800" b="0" dirty="0"/>
                        <a:t> </a:t>
                      </a:r>
                      <a:r>
                        <a:rPr lang="ko-KR" altLang="en-US" sz="800" b="0" dirty="0"/>
                        <a:t>휴대폰 결제 최대금액 초과 안내</a:t>
                      </a:r>
                      <a:endParaRPr lang="en-US" altLang="ko-KR" sz="800" b="0" dirty="0"/>
                    </a:p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/>
                        <a:t> - </a:t>
                      </a:r>
                      <a:r>
                        <a:rPr lang="ko-KR" altLang="en-US" sz="800" b="0" dirty="0"/>
                        <a:t>노출 조건</a:t>
                      </a:r>
                      <a:r>
                        <a:rPr lang="en-US" altLang="ko-KR" sz="800" b="0" dirty="0"/>
                        <a:t>: </a:t>
                      </a:r>
                      <a:r>
                        <a:rPr lang="ko-KR" altLang="en-US" sz="800" b="0" dirty="0"/>
                        <a:t>입력값 </a:t>
                      </a:r>
                      <a:r>
                        <a:rPr lang="en-US" altLang="ko-KR" sz="800" b="0" dirty="0"/>
                        <a:t>150,000</a:t>
                      </a:r>
                      <a:r>
                        <a:rPr lang="ko-KR" altLang="en-US" sz="800" b="0" dirty="0"/>
                        <a:t>원 초과 시</a:t>
                      </a:r>
                      <a:endParaRPr lang="en-US" altLang="ko-KR" sz="800" b="0" dirty="0"/>
                    </a:p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입력창 테두리 색상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빨간색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노출 형태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경고 아이콘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+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텍스트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해제 조건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입력값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150,000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원 이하로 변경 시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E1DCD7ED-AB61-0C32-7D77-9FF7E25FAF81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결제하기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휴대폰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DD243C85-3EEF-C3D0-8CC1-4B4A55CFAC9E}"/>
              </a:ext>
            </a:extLst>
          </p:cNvPr>
          <p:cNvSpPr/>
          <p:nvPr/>
        </p:nvSpPr>
        <p:spPr>
          <a:xfrm>
            <a:off x="2339540" y="2573905"/>
            <a:ext cx="4791575" cy="3049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963938-44BF-C113-B40A-43DA41A1DA43}"/>
              </a:ext>
            </a:extLst>
          </p:cNvPr>
          <p:cNvSpPr txBox="1"/>
          <p:nvPr/>
        </p:nvSpPr>
        <p:spPr>
          <a:xfrm>
            <a:off x="9475610" y="148426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충전수단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휴대폰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화면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8842A09-15AC-78B5-88FE-217F31AE5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188" y="4926149"/>
            <a:ext cx="160743" cy="17812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D06E8DF-5DA3-308B-9AF7-545CF2ED68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729"/>
          <a:stretch>
            <a:fillRect/>
          </a:stretch>
        </p:blipFill>
        <p:spPr>
          <a:xfrm>
            <a:off x="2377340" y="2608249"/>
            <a:ext cx="4372813" cy="2026921"/>
          </a:xfrm>
          <a:prstGeom prst="rect">
            <a:avLst/>
          </a:prstGeom>
        </p:spPr>
      </p:pic>
      <p:sp>
        <p:nvSpPr>
          <p:cNvPr id="71" name="직사각형 70">
            <a:extLst>
              <a:ext uri="{FF2B5EF4-FFF2-40B4-BE49-F238E27FC236}">
                <a16:creationId xmlns:a16="http://schemas.microsoft.com/office/drawing/2014/main" id="{28A62DD4-FA5E-9DF2-CE4A-7E597E9AEBEA}"/>
              </a:ext>
            </a:extLst>
          </p:cNvPr>
          <p:cNvSpPr/>
          <p:nvPr/>
        </p:nvSpPr>
        <p:spPr>
          <a:xfrm>
            <a:off x="200345" y="5623232"/>
            <a:ext cx="9046005" cy="7760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0C450142-A226-0967-8B2B-1EC55AB0F7B5}"/>
              </a:ext>
            </a:extLst>
          </p:cNvPr>
          <p:cNvSpPr/>
          <p:nvPr/>
        </p:nvSpPr>
        <p:spPr>
          <a:xfrm>
            <a:off x="2249270" y="5613646"/>
            <a:ext cx="4950550" cy="699841"/>
          </a:xfrm>
          <a:prstGeom prst="roundRect">
            <a:avLst>
              <a:gd name="adj" fmla="val 61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E480999-2FE4-DAFA-0473-A7857106083D}"/>
              </a:ext>
            </a:extLst>
          </p:cNvPr>
          <p:cNvSpPr txBox="1"/>
          <p:nvPr/>
        </p:nvSpPr>
        <p:spPr>
          <a:xfrm>
            <a:off x="2566710" y="4912132"/>
            <a:ext cx="45397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휴대폰</a:t>
            </a:r>
          </a:p>
        </p:txBody>
      </p:sp>
      <p:cxnSp>
        <p:nvCxnSpPr>
          <p:cNvPr id="75" name="직선 연결선 74">
            <a:extLst>
              <a:ext uri="{FF2B5EF4-FFF2-40B4-BE49-F238E27FC236}">
                <a16:creationId xmlns:a16="http://schemas.microsoft.com/office/drawing/2014/main" id="{5767F619-38D9-3496-455C-CBB134EF83B0}"/>
              </a:ext>
            </a:extLst>
          </p:cNvPr>
          <p:cNvCxnSpPr>
            <a:cxnSpLocks/>
          </p:cNvCxnSpPr>
          <p:nvPr/>
        </p:nvCxnSpPr>
        <p:spPr>
          <a:xfrm>
            <a:off x="2449106" y="5130644"/>
            <a:ext cx="4646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2512EB1E-8036-F922-5E66-35C3A2BF5BF8}"/>
              </a:ext>
            </a:extLst>
          </p:cNvPr>
          <p:cNvGrpSpPr/>
          <p:nvPr/>
        </p:nvGrpSpPr>
        <p:grpSpPr>
          <a:xfrm>
            <a:off x="2492694" y="5458601"/>
            <a:ext cx="2498313" cy="215444"/>
            <a:chOff x="3098644" y="5424617"/>
            <a:chExt cx="2498313" cy="215444"/>
          </a:xfrm>
        </p:grpSpPr>
        <p:sp>
          <p:nvSpPr>
            <p:cNvPr id="77" name="사각형: 둥근 모서리 76">
              <a:extLst>
                <a:ext uri="{FF2B5EF4-FFF2-40B4-BE49-F238E27FC236}">
                  <a16:creationId xmlns:a16="http://schemas.microsoft.com/office/drawing/2014/main" id="{BE2A5570-633F-1269-D602-B2D0CDD54310}"/>
                </a:ext>
              </a:extLst>
            </p:cNvPr>
            <p:cNvSpPr/>
            <p:nvPr/>
          </p:nvSpPr>
          <p:spPr>
            <a:xfrm>
              <a:off x="3098644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id="{6B2D5C13-0E36-7069-6F16-F9BC0B307F50}"/>
                </a:ext>
              </a:extLst>
            </p:cNvPr>
            <p:cNvSpPr/>
            <p:nvPr/>
          </p:nvSpPr>
          <p:spPr>
            <a:xfrm>
              <a:off x="3725857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+ 5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79" name="사각형: 둥근 모서리 78">
              <a:extLst>
                <a:ext uri="{FF2B5EF4-FFF2-40B4-BE49-F238E27FC236}">
                  <a16:creationId xmlns:a16="http://schemas.microsoft.com/office/drawing/2014/main" id="{3F37DDF0-D804-43E8-4C91-E778EE6ABD4D}"/>
                </a:ext>
              </a:extLst>
            </p:cNvPr>
            <p:cNvSpPr/>
            <p:nvPr/>
          </p:nvSpPr>
          <p:spPr>
            <a:xfrm>
              <a:off x="4353070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+ 10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80" name="사각형: 둥근 모서리 79">
              <a:extLst>
                <a:ext uri="{FF2B5EF4-FFF2-40B4-BE49-F238E27FC236}">
                  <a16:creationId xmlns:a16="http://schemas.microsoft.com/office/drawing/2014/main" id="{2E0013A2-FDED-2CDF-49C3-1EBED95FCBEF}"/>
                </a:ext>
              </a:extLst>
            </p:cNvPr>
            <p:cNvSpPr/>
            <p:nvPr/>
          </p:nvSpPr>
          <p:spPr>
            <a:xfrm>
              <a:off x="4980283" y="5424617"/>
              <a:ext cx="616674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+ 100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F4E5F523-31B0-ACA4-B667-3458D566A3C5}"/>
              </a:ext>
            </a:extLst>
          </p:cNvPr>
          <p:cNvGrpSpPr/>
          <p:nvPr/>
        </p:nvGrpSpPr>
        <p:grpSpPr>
          <a:xfrm>
            <a:off x="2393690" y="5190108"/>
            <a:ext cx="2841334" cy="215444"/>
            <a:chOff x="2997854" y="5040074"/>
            <a:chExt cx="2841334" cy="215444"/>
          </a:xfrm>
        </p:grpSpPr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33D43DF4-670E-5AEA-B6C0-18EC138EC1D7}"/>
                </a:ext>
              </a:extLst>
            </p:cNvPr>
            <p:cNvSpPr/>
            <p:nvPr/>
          </p:nvSpPr>
          <p:spPr>
            <a:xfrm>
              <a:off x="3599990" y="5040074"/>
              <a:ext cx="1996967" cy="215444"/>
            </a:xfrm>
            <a:prstGeom prst="roundRect">
              <a:avLst>
                <a:gd name="adj" fmla="val 11387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rgbClr val="6A6C72"/>
                  </a:solidFill>
                </a:rPr>
                <a:t>1,000</a:t>
              </a:r>
              <a:r>
                <a:rPr lang="ko-KR" altLang="en-US" sz="700" dirty="0">
                  <a:solidFill>
                    <a:srgbClr val="6A6C72"/>
                  </a:solidFill>
                </a:rPr>
                <a:t>원 이상 입력해주세요</a:t>
              </a:r>
              <a:r>
                <a:rPr lang="en-US" altLang="ko-KR" sz="700" dirty="0">
                  <a:solidFill>
                    <a:srgbClr val="6A6C72"/>
                  </a:solidFill>
                </a:rPr>
                <a:t>.</a:t>
              </a:r>
              <a:endParaRPr lang="ko-KR" altLang="en-US" sz="700" dirty="0">
                <a:solidFill>
                  <a:srgbClr val="6A6C72"/>
                </a:solidFill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628EA4A-223B-A116-C045-21E7E872796A}"/>
                </a:ext>
              </a:extLst>
            </p:cNvPr>
            <p:cNvSpPr txBox="1"/>
            <p:nvPr/>
          </p:nvSpPr>
          <p:spPr>
            <a:xfrm>
              <a:off x="5551930" y="504007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원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CE9FF41-ED35-1034-7E54-06D3DFCEF1D6}"/>
                </a:ext>
              </a:extLst>
            </p:cNvPr>
            <p:cNvSpPr txBox="1"/>
            <p:nvPr/>
          </p:nvSpPr>
          <p:spPr>
            <a:xfrm>
              <a:off x="2997854" y="5040074"/>
              <a:ext cx="54373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충전금액</a:t>
              </a:r>
            </a:p>
          </p:txBody>
        </p:sp>
      </p:grpSp>
      <p:sp>
        <p:nvSpPr>
          <p:cNvPr id="85" name="사각형: 둥근 모서리 84">
            <a:extLst>
              <a:ext uri="{FF2B5EF4-FFF2-40B4-BE49-F238E27FC236}">
                <a16:creationId xmlns:a16="http://schemas.microsoft.com/office/drawing/2014/main" id="{10A16D7A-1E4B-83F1-B5FE-9B847913632A}"/>
              </a:ext>
            </a:extLst>
          </p:cNvPr>
          <p:cNvSpPr/>
          <p:nvPr/>
        </p:nvSpPr>
        <p:spPr>
          <a:xfrm>
            <a:off x="5279212" y="5184304"/>
            <a:ext cx="632786" cy="215444"/>
          </a:xfrm>
          <a:prstGeom prst="roundRect">
            <a:avLst>
              <a:gd name="adj" fmla="val 7146"/>
            </a:avLst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/>
              <a:t>충전하기</a:t>
            </a:r>
          </a:p>
        </p:txBody>
      </p:sp>
      <p:cxnSp>
        <p:nvCxnSpPr>
          <p:cNvPr id="87" name="직선 연결선 86">
            <a:extLst>
              <a:ext uri="{FF2B5EF4-FFF2-40B4-BE49-F238E27FC236}">
                <a16:creationId xmlns:a16="http://schemas.microsoft.com/office/drawing/2014/main" id="{40ADF2B1-61BD-0187-6B0F-6295945C8758}"/>
              </a:ext>
            </a:extLst>
          </p:cNvPr>
          <p:cNvCxnSpPr>
            <a:cxnSpLocks/>
          </p:cNvCxnSpPr>
          <p:nvPr/>
        </p:nvCxnSpPr>
        <p:spPr>
          <a:xfrm>
            <a:off x="2379384" y="5867007"/>
            <a:ext cx="461707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F58299E3-ABBF-5941-32E2-0ECE22F977AA}"/>
              </a:ext>
            </a:extLst>
          </p:cNvPr>
          <p:cNvGrpSpPr/>
          <p:nvPr/>
        </p:nvGrpSpPr>
        <p:grpSpPr>
          <a:xfrm>
            <a:off x="2353132" y="5919851"/>
            <a:ext cx="4159097" cy="215444"/>
            <a:chOff x="2995742" y="5673756"/>
            <a:chExt cx="4159097" cy="215444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70F89B6-FE56-186C-37F2-B1D41064C52B}"/>
                </a:ext>
              </a:extLst>
            </p:cNvPr>
            <p:cNvSpPr txBox="1"/>
            <p:nvPr/>
          </p:nvSpPr>
          <p:spPr>
            <a:xfrm>
              <a:off x="2995742" y="5673756"/>
              <a:ext cx="89639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/>
                <a:t>최종 결제금액</a:t>
              </a:r>
              <a:r>
                <a:rPr lang="en-US" altLang="ko-KR" sz="800" dirty="0"/>
                <a:t>: </a:t>
              </a:r>
              <a:endParaRPr lang="ko-KR" altLang="en-US" sz="800" dirty="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DD38DDE0-B0CC-81DF-974E-39F4FBCD352E}"/>
                </a:ext>
              </a:extLst>
            </p:cNvPr>
            <p:cNvSpPr txBox="1"/>
            <p:nvPr/>
          </p:nvSpPr>
          <p:spPr>
            <a:xfrm>
              <a:off x="3816601" y="5673756"/>
              <a:ext cx="1085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/>
                <a:t>50,000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공급가액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17BDD27-DC3D-AD7B-426B-A328BD8CDA52}"/>
                </a:ext>
              </a:extLst>
            </p:cNvPr>
            <p:cNvSpPr txBox="1"/>
            <p:nvPr/>
          </p:nvSpPr>
          <p:spPr>
            <a:xfrm>
              <a:off x="5042328" y="5673756"/>
              <a:ext cx="92365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/>
                <a:t>5,000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부가세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92C3829-8980-04AD-B9D3-1122FDFA25EC}"/>
                </a:ext>
              </a:extLst>
            </p:cNvPr>
            <p:cNvSpPr txBox="1"/>
            <p:nvPr/>
          </p:nvSpPr>
          <p:spPr>
            <a:xfrm>
              <a:off x="6069285" y="5673756"/>
              <a:ext cx="1085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solidFill>
                    <a:srgbClr val="FF0000"/>
                  </a:solidFill>
                </a:rPr>
                <a:t>55,000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최종금액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3" name="타원 92">
              <a:extLst>
                <a:ext uri="{FF2B5EF4-FFF2-40B4-BE49-F238E27FC236}">
                  <a16:creationId xmlns:a16="http://schemas.microsoft.com/office/drawing/2014/main" id="{E99F87F2-29CB-F882-040F-55484B138710}"/>
                </a:ext>
              </a:extLst>
            </p:cNvPr>
            <p:cNvSpPr/>
            <p:nvPr/>
          </p:nvSpPr>
          <p:spPr>
            <a:xfrm>
              <a:off x="4935204" y="5728688"/>
              <a:ext cx="110944" cy="105581"/>
            </a:xfrm>
            <a:prstGeom prst="ellipse">
              <a:avLst/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/>
                <a:t>+</a:t>
              </a:r>
              <a:endParaRPr lang="ko-KR" altLang="en-US" sz="800" dirty="0"/>
            </a:p>
          </p:txBody>
        </p:sp>
        <p:sp>
          <p:nvSpPr>
            <p:cNvPr id="94" name="타원 93">
              <a:extLst>
                <a:ext uri="{FF2B5EF4-FFF2-40B4-BE49-F238E27FC236}">
                  <a16:creationId xmlns:a16="http://schemas.microsoft.com/office/drawing/2014/main" id="{652EDA81-F3E1-9C44-4CFF-ED1DB7FC70E3}"/>
                </a:ext>
              </a:extLst>
            </p:cNvPr>
            <p:cNvSpPr/>
            <p:nvPr/>
          </p:nvSpPr>
          <p:spPr>
            <a:xfrm>
              <a:off x="5962159" y="5728688"/>
              <a:ext cx="110944" cy="105581"/>
            </a:xfrm>
            <a:prstGeom prst="ellipse">
              <a:avLst/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/>
                <a:t>=</a:t>
              </a:r>
              <a:endParaRPr lang="ko-KR" altLang="en-US" sz="800" dirty="0"/>
            </a:p>
          </p:txBody>
        </p:sp>
      </p:grpSp>
      <p:cxnSp>
        <p:nvCxnSpPr>
          <p:cNvPr id="62" name="연결선: 꺾임 61">
            <a:extLst>
              <a:ext uri="{FF2B5EF4-FFF2-40B4-BE49-F238E27FC236}">
                <a16:creationId xmlns:a16="http://schemas.microsoft.com/office/drawing/2014/main" id="{9B27812E-081D-F3C7-D685-46D66E5BDA3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183886" y="4441643"/>
            <a:ext cx="431664" cy="1116032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1660038-7218-F977-F4AB-BDC9DC484F85}"/>
              </a:ext>
            </a:extLst>
          </p:cNvPr>
          <p:cNvGrpSpPr/>
          <p:nvPr/>
        </p:nvGrpSpPr>
        <p:grpSpPr>
          <a:xfrm>
            <a:off x="4993911" y="4648315"/>
            <a:ext cx="3518308" cy="221248"/>
            <a:chOff x="2997854" y="5034270"/>
            <a:chExt cx="3518308" cy="221248"/>
          </a:xfrm>
        </p:grpSpPr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821DF166-56D0-3BCB-1A63-997FE167ABD0}"/>
                </a:ext>
              </a:extLst>
            </p:cNvPr>
            <p:cNvSpPr/>
            <p:nvPr/>
          </p:nvSpPr>
          <p:spPr>
            <a:xfrm>
              <a:off x="3599990" y="5040074"/>
              <a:ext cx="1996967" cy="215444"/>
            </a:xfrm>
            <a:prstGeom prst="roundRect">
              <a:avLst>
                <a:gd name="adj" fmla="val 11387"/>
              </a:avLst>
            </a:prstGeom>
            <a:solidFill>
              <a:srgbClr val="F2F2F2"/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rgbClr val="6A6C72"/>
                  </a:solidFill>
                </a:rPr>
                <a:t>1500000</a:t>
              </a:r>
              <a:endParaRPr lang="ko-KR" altLang="en-US" sz="700" dirty="0">
                <a:solidFill>
                  <a:srgbClr val="6A6C72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A03A251-C359-14F9-11EF-A211C18763CC}"/>
                </a:ext>
              </a:extLst>
            </p:cNvPr>
            <p:cNvSpPr txBox="1"/>
            <p:nvPr/>
          </p:nvSpPr>
          <p:spPr>
            <a:xfrm>
              <a:off x="5551930" y="504007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원</a:t>
              </a:r>
            </a:p>
          </p:txBody>
        </p:sp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id="{3F6F89FD-E0E5-EB56-9161-E8C8419B0417}"/>
                </a:ext>
              </a:extLst>
            </p:cNvPr>
            <p:cNvSpPr/>
            <p:nvPr/>
          </p:nvSpPr>
          <p:spPr>
            <a:xfrm>
              <a:off x="5883376" y="5034270"/>
              <a:ext cx="632786" cy="215444"/>
            </a:xfrm>
            <a:prstGeom prst="roundRect">
              <a:avLst>
                <a:gd name="adj" fmla="val 7146"/>
              </a:avLst>
            </a:prstGeom>
            <a:solidFill>
              <a:schemeClr val="bg1">
                <a:lumMod val="7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/>
                <a:t>충전하기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A9B817A-C1A3-A97D-D536-71D0968EFFAC}"/>
                </a:ext>
              </a:extLst>
            </p:cNvPr>
            <p:cNvSpPr txBox="1"/>
            <p:nvPr/>
          </p:nvSpPr>
          <p:spPr>
            <a:xfrm>
              <a:off x="2997854" y="5040074"/>
              <a:ext cx="54373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충전금액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CFAB549F-FD3C-1561-16C9-6F61C48E2519}"/>
              </a:ext>
            </a:extLst>
          </p:cNvPr>
          <p:cNvSpPr txBox="1"/>
          <p:nvPr/>
        </p:nvSpPr>
        <p:spPr>
          <a:xfrm>
            <a:off x="5547495" y="4871126"/>
            <a:ext cx="245291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>
                <a:solidFill>
                  <a:srgbClr val="EE0000"/>
                </a:solidFill>
              </a:rPr>
              <a:t>⚠️ 휴대폰 결제는 최대 </a:t>
            </a:r>
            <a:r>
              <a:rPr lang="en-US" altLang="ko-KR" sz="700" dirty="0">
                <a:solidFill>
                  <a:srgbClr val="EE0000"/>
                </a:solidFill>
              </a:rPr>
              <a:t>150,000</a:t>
            </a:r>
            <a:r>
              <a:rPr lang="ko-KR" altLang="en-US" sz="700" dirty="0">
                <a:solidFill>
                  <a:srgbClr val="EE0000"/>
                </a:solidFill>
              </a:rPr>
              <a:t>원까지 입력 가능합니다</a:t>
            </a:r>
            <a:r>
              <a:rPr lang="en-US" altLang="ko-KR" sz="700" dirty="0">
                <a:solidFill>
                  <a:srgbClr val="EE0000"/>
                </a:solidFill>
              </a:rPr>
              <a:t>.</a:t>
            </a:r>
            <a:endParaRPr lang="ko-KR" altLang="en-US" sz="700" dirty="0">
              <a:solidFill>
                <a:srgbClr val="EE0000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F9D8BE9-D7CC-6B94-8CC0-21BC62E09816}"/>
              </a:ext>
            </a:extLst>
          </p:cNvPr>
          <p:cNvSpPr txBox="1"/>
          <p:nvPr/>
        </p:nvSpPr>
        <p:spPr>
          <a:xfrm>
            <a:off x="7312744" y="4393885"/>
            <a:ext cx="160172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b="1" dirty="0"/>
              <a:t>휴대폰 결제 최대금액 초과 입력 시</a:t>
            </a:r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4BDBDDCE-907D-229A-79EA-9FF903A0F426}"/>
              </a:ext>
            </a:extLst>
          </p:cNvPr>
          <p:cNvSpPr/>
          <p:nvPr/>
        </p:nvSpPr>
        <p:spPr>
          <a:xfrm>
            <a:off x="7173756" y="4392322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2</a:t>
            </a:r>
            <a:endParaRPr lang="ko-KR" altLang="en-US" sz="1000" b="1" dirty="0"/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CF8844CA-C0D0-4794-C384-D4EFB7DCF0EE}"/>
              </a:ext>
            </a:extLst>
          </p:cNvPr>
          <p:cNvSpPr/>
          <p:nvPr/>
        </p:nvSpPr>
        <p:spPr>
          <a:xfrm>
            <a:off x="2217045" y="5221873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692637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F6855-B94C-DCBC-5E8F-5AF357C96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A6E2E256-3148-B3C3-2992-A2DEEE31E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892980"/>
            <a:ext cx="9120775" cy="5056299"/>
          </a:xfrm>
          <a:prstGeom prst="rect">
            <a:avLst/>
          </a:prstGeom>
        </p:spPr>
      </p:pic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8C4268D5-8899-C96E-72D2-A8285B3A2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0D182-0E45-4451-AC01-D47C2071488A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6B0C93A8-6E43-A657-2CA1-8264DE97C0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783170"/>
              </p:ext>
            </p:extLst>
          </p:nvPr>
        </p:nvGraphicFramePr>
        <p:xfrm>
          <a:off x="9417800" y="2106808"/>
          <a:ext cx="2663865" cy="1307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ko-KR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77B7A8CE-253D-5DD8-9927-187B57E088ED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결제하기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퀵계좌이체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E784D8C-8C15-A96D-60A4-30E779D6EB03}"/>
              </a:ext>
            </a:extLst>
          </p:cNvPr>
          <p:cNvSpPr/>
          <p:nvPr/>
        </p:nvSpPr>
        <p:spPr>
          <a:xfrm>
            <a:off x="2339540" y="2573905"/>
            <a:ext cx="4791575" cy="3049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AE5EC0-BF63-2A13-4FD5-651FD29F823C}"/>
              </a:ext>
            </a:extLst>
          </p:cNvPr>
          <p:cNvSpPr txBox="1"/>
          <p:nvPr/>
        </p:nvSpPr>
        <p:spPr>
          <a:xfrm>
            <a:off x="9475610" y="148426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충전수단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퀵계좌이체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화면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9302F30-5737-A7C6-52D4-91E02F1E8BB7}"/>
              </a:ext>
            </a:extLst>
          </p:cNvPr>
          <p:cNvSpPr/>
          <p:nvPr/>
        </p:nvSpPr>
        <p:spPr>
          <a:xfrm>
            <a:off x="200345" y="5623232"/>
            <a:ext cx="9046005" cy="7760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F2F763C-E3A8-47F5-B299-E5B894427D84}"/>
              </a:ext>
            </a:extLst>
          </p:cNvPr>
          <p:cNvSpPr/>
          <p:nvPr/>
        </p:nvSpPr>
        <p:spPr>
          <a:xfrm>
            <a:off x="2249270" y="5613646"/>
            <a:ext cx="4950550" cy="699841"/>
          </a:xfrm>
          <a:prstGeom prst="roundRect">
            <a:avLst>
              <a:gd name="adj" fmla="val 61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2E3807-B5B4-B591-9995-F4F612A98DB7}"/>
              </a:ext>
            </a:extLst>
          </p:cNvPr>
          <p:cNvSpPr txBox="1"/>
          <p:nvPr/>
        </p:nvSpPr>
        <p:spPr>
          <a:xfrm>
            <a:off x="2566710" y="4912132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퀵계좌이체</a:t>
            </a:r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B9891128-E74E-9042-3AE0-183BA285E469}"/>
              </a:ext>
            </a:extLst>
          </p:cNvPr>
          <p:cNvCxnSpPr>
            <a:cxnSpLocks/>
          </p:cNvCxnSpPr>
          <p:nvPr/>
        </p:nvCxnSpPr>
        <p:spPr>
          <a:xfrm>
            <a:off x="2449106" y="5130644"/>
            <a:ext cx="4646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F28041D-D4AB-529A-510A-60B4ABDC59FE}"/>
              </a:ext>
            </a:extLst>
          </p:cNvPr>
          <p:cNvGrpSpPr/>
          <p:nvPr/>
        </p:nvGrpSpPr>
        <p:grpSpPr>
          <a:xfrm>
            <a:off x="2492694" y="5458601"/>
            <a:ext cx="2498313" cy="215444"/>
            <a:chOff x="3098644" y="5424617"/>
            <a:chExt cx="2498313" cy="215444"/>
          </a:xfrm>
        </p:grpSpPr>
        <p:sp>
          <p:nvSpPr>
            <p:cNvPr id="35" name="사각형: 둥근 모서리 34">
              <a:extLst>
                <a:ext uri="{FF2B5EF4-FFF2-40B4-BE49-F238E27FC236}">
                  <a16:creationId xmlns:a16="http://schemas.microsoft.com/office/drawing/2014/main" id="{5AA5D125-202B-8CB2-D4A9-16BB096C0561}"/>
                </a:ext>
              </a:extLst>
            </p:cNvPr>
            <p:cNvSpPr/>
            <p:nvPr/>
          </p:nvSpPr>
          <p:spPr>
            <a:xfrm>
              <a:off x="3098644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AD855C3C-62B7-D8FC-617D-226273857769}"/>
                </a:ext>
              </a:extLst>
            </p:cNvPr>
            <p:cNvSpPr/>
            <p:nvPr/>
          </p:nvSpPr>
          <p:spPr>
            <a:xfrm>
              <a:off x="3725857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+ 5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id="{73207A34-6AD2-C529-CC21-37F7B4B5153F}"/>
                </a:ext>
              </a:extLst>
            </p:cNvPr>
            <p:cNvSpPr/>
            <p:nvPr/>
          </p:nvSpPr>
          <p:spPr>
            <a:xfrm>
              <a:off x="4353070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+ 10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641B3874-4BBA-BFB3-2649-D50A1D6DE9E0}"/>
                </a:ext>
              </a:extLst>
            </p:cNvPr>
            <p:cNvSpPr/>
            <p:nvPr/>
          </p:nvSpPr>
          <p:spPr>
            <a:xfrm>
              <a:off x="4980283" y="5424617"/>
              <a:ext cx="616674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+ 100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F855386E-C6C1-5DF7-B15E-CEE775B538B2}"/>
              </a:ext>
            </a:extLst>
          </p:cNvPr>
          <p:cNvGrpSpPr/>
          <p:nvPr/>
        </p:nvGrpSpPr>
        <p:grpSpPr>
          <a:xfrm>
            <a:off x="2393690" y="5190108"/>
            <a:ext cx="2841334" cy="215444"/>
            <a:chOff x="2997854" y="5040074"/>
            <a:chExt cx="2841334" cy="215444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F1A96FB2-9065-CD30-5812-1AD6223100AB}"/>
                </a:ext>
              </a:extLst>
            </p:cNvPr>
            <p:cNvSpPr/>
            <p:nvPr/>
          </p:nvSpPr>
          <p:spPr>
            <a:xfrm>
              <a:off x="3599990" y="5040074"/>
              <a:ext cx="1996967" cy="215444"/>
            </a:xfrm>
            <a:prstGeom prst="roundRect">
              <a:avLst>
                <a:gd name="adj" fmla="val 11387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rgbClr val="6A6C72"/>
                  </a:solidFill>
                </a:rPr>
                <a:t>1,000</a:t>
              </a:r>
              <a:r>
                <a:rPr lang="ko-KR" altLang="en-US" sz="700" dirty="0">
                  <a:solidFill>
                    <a:srgbClr val="6A6C72"/>
                  </a:solidFill>
                </a:rPr>
                <a:t>원 이상 입력해주세요</a:t>
              </a:r>
              <a:r>
                <a:rPr lang="en-US" altLang="ko-KR" sz="700" dirty="0">
                  <a:solidFill>
                    <a:srgbClr val="6A6C72"/>
                  </a:solidFill>
                </a:rPr>
                <a:t>.</a:t>
              </a:r>
              <a:endParaRPr lang="ko-KR" altLang="en-US" sz="700" dirty="0">
                <a:solidFill>
                  <a:srgbClr val="6A6C72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A520F57-B550-689E-609A-9E4C3034341F}"/>
                </a:ext>
              </a:extLst>
            </p:cNvPr>
            <p:cNvSpPr txBox="1"/>
            <p:nvPr/>
          </p:nvSpPr>
          <p:spPr>
            <a:xfrm>
              <a:off x="5551930" y="504007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원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024097C-8445-A325-FD67-3AD75F7DEC14}"/>
                </a:ext>
              </a:extLst>
            </p:cNvPr>
            <p:cNvSpPr txBox="1"/>
            <p:nvPr/>
          </p:nvSpPr>
          <p:spPr>
            <a:xfrm>
              <a:off x="2997854" y="5040074"/>
              <a:ext cx="54373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충전금액</a:t>
              </a:r>
            </a:p>
          </p:txBody>
        </p:sp>
      </p:grp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4CC44AD1-FFCE-E6BA-EDAE-95A2E995A047}"/>
              </a:ext>
            </a:extLst>
          </p:cNvPr>
          <p:cNvSpPr/>
          <p:nvPr/>
        </p:nvSpPr>
        <p:spPr>
          <a:xfrm>
            <a:off x="5279212" y="5184304"/>
            <a:ext cx="632786" cy="215444"/>
          </a:xfrm>
          <a:prstGeom prst="roundRect">
            <a:avLst>
              <a:gd name="adj" fmla="val 7146"/>
            </a:avLst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/>
              <a:t>충전하기</a:t>
            </a:r>
          </a:p>
        </p:txBody>
      </p: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F9F419B6-C179-174F-D6D8-27ABF7D4B302}"/>
              </a:ext>
            </a:extLst>
          </p:cNvPr>
          <p:cNvCxnSpPr>
            <a:cxnSpLocks/>
          </p:cNvCxnSpPr>
          <p:nvPr/>
        </p:nvCxnSpPr>
        <p:spPr>
          <a:xfrm>
            <a:off x="2379384" y="5867007"/>
            <a:ext cx="461707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E0D6B328-8033-B84D-9939-F1BE4F4227C7}"/>
              </a:ext>
            </a:extLst>
          </p:cNvPr>
          <p:cNvGrpSpPr/>
          <p:nvPr/>
        </p:nvGrpSpPr>
        <p:grpSpPr>
          <a:xfrm>
            <a:off x="2353132" y="5919851"/>
            <a:ext cx="4159097" cy="215444"/>
            <a:chOff x="2995742" y="5673756"/>
            <a:chExt cx="4159097" cy="21544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8F9A404-FC33-30E6-D086-6692B7080FDD}"/>
                </a:ext>
              </a:extLst>
            </p:cNvPr>
            <p:cNvSpPr txBox="1"/>
            <p:nvPr/>
          </p:nvSpPr>
          <p:spPr>
            <a:xfrm>
              <a:off x="2995742" y="5673756"/>
              <a:ext cx="89639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/>
                <a:t>최종 결제금액</a:t>
              </a:r>
              <a:r>
                <a:rPr lang="en-US" altLang="ko-KR" sz="800" dirty="0"/>
                <a:t>: </a:t>
              </a:r>
              <a:endParaRPr lang="ko-KR" altLang="en-US" sz="8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0254A7B-B47D-C824-A5F9-22159F0B99A7}"/>
                </a:ext>
              </a:extLst>
            </p:cNvPr>
            <p:cNvSpPr txBox="1"/>
            <p:nvPr/>
          </p:nvSpPr>
          <p:spPr>
            <a:xfrm>
              <a:off x="3816601" y="5673756"/>
              <a:ext cx="1085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/>
                <a:t>50,000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공급가액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DC7D453-A557-5943-1B2C-B87D23F134F2}"/>
                </a:ext>
              </a:extLst>
            </p:cNvPr>
            <p:cNvSpPr txBox="1"/>
            <p:nvPr/>
          </p:nvSpPr>
          <p:spPr>
            <a:xfrm>
              <a:off x="5042328" y="5673756"/>
              <a:ext cx="92365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/>
                <a:t>5,000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부가세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F341125-810E-41FC-EE3C-688AF319C297}"/>
                </a:ext>
              </a:extLst>
            </p:cNvPr>
            <p:cNvSpPr txBox="1"/>
            <p:nvPr/>
          </p:nvSpPr>
          <p:spPr>
            <a:xfrm>
              <a:off x="6069285" y="5673756"/>
              <a:ext cx="1085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solidFill>
                    <a:srgbClr val="FF0000"/>
                  </a:solidFill>
                </a:rPr>
                <a:t>55,000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최종금액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id="{0BB61475-46F1-3C9D-7469-3B53E69C5D7D}"/>
                </a:ext>
              </a:extLst>
            </p:cNvPr>
            <p:cNvSpPr/>
            <p:nvPr/>
          </p:nvSpPr>
          <p:spPr>
            <a:xfrm>
              <a:off x="4935204" y="5728688"/>
              <a:ext cx="110944" cy="105581"/>
            </a:xfrm>
            <a:prstGeom prst="ellipse">
              <a:avLst/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/>
                <a:t>+</a:t>
              </a:r>
              <a:endParaRPr lang="ko-KR" altLang="en-US" sz="800" dirty="0"/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56DFA1FE-E4AC-20E9-23B2-3C5F9A831774}"/>
                </a:ext>
              </a:extLst>
            </p:cNvPr>
            <p:cNvSpPr/>
            <p:nvPr/>
          </p:nvSpPr>
          <p:spPr>
            <a:xfrm>
              <a:off x="5962159" y="5728688"/>
              <a:ext cx="110944" cy="105581"/>
            </a:xfrm>
            <a:prstGeom prst="ellipse">
              <a:avLst/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/>
                <a:t>=</a:t>
              </a:r>
              <a:endParaRPr lang="ko-KR" altLang="en-US" sz="800" dirty="0"/>
            </a:p>
          </p:txBody>
        </p:sp>
      </p:grpSp>
      <p:pic>
        <p:nvPicPr>
          <p:cNvPr id="63" name="그림 62">
            <a:extLst>
              <a:ext uri="{FF2B5EF4-FFF2-40B4-BE49-F238E27FC236}">
                <a16:creationId xmlns:a16="http://schemas.microsoft.com/office/drawing/2014/main" id="{6FFCEF50-9A4F-6EE7-F40C-AAD23FB98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9106" y="4930421"/>
            <a:ext cx="175477" cy="169816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39C188C1-233F-F123-653B-3C30A3706B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2072"/>
          <a:stretch>
            <a:fillRect/>
          </a:stretch>
        </p:blipFill>
        <p:spPr>
          <a:xfrm>
            <a:off x="2411148" y="2674440"/>
            <a:ext cx="4442166" cy="209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271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380F2-F407-AA04-1E36-9205ECD0A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A7FD80A6-1669-7E53-648F-7AD5A4903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892980"/>
            <a:ext cx="9120775" cy="5056299"/>
          </a:xfrm>
          <a:prstGeom prst="rect">
            <a:avLst/>
          </a:prstGeom>
        </p:spPr>
      </p:pic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91253CD8-29EF-38BC-4D37-1C7F5C3CB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0D182-0E45-4451-AC01-D47C2071488A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70064651-506D-02B6-67F2-DA0B2EEE63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643456"/>
              </p:ext>
            </p:extLst>
          </p:nvPr>
        </p:nvGraphicFramePr>
        <p:xfrm>
          <a:off x="9417800" y="2106808"/>
          <a:ext cx="2663865" cy="1307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D8B3E539-C9D7-B10D-3FA4-D65490DEDDA1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결제하기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간편결제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4787317-F13C-9BDB-5670-B3E3E313F8CF}"/>
              </a:ext>
            </a:extLst>
          </p:cNvPr>
          <p:cNvSpPr/>
          <p:nvPr/>
        </p:nvSpPr>
        <p:spPr>
          <a:xfrm>
            <a:off x="2339540" y="2573905"/>
            <a:ext cx="4791575" cy="3049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5CEC46-0664-08FB-7B54-65E7A6BFEA00}"/>
              </a:ext>
            </a:extLst>
          </p:cNvPr>
          <p:cNvSpPr txBox="1"/>
          <p:nvPr/>
        </p:nvSpPr>
        <p:spPr>
          <a:xfrm>
            <a:off x="9475609" y="1484260"/>
            <a:ext cx="2516045" cy="2769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충전수단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간편결제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네이버페이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카카오페이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페이코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토스페이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화면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1CA8F6AE-1C90-3DBD-2A8D-03CE8A40F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108" y="4931936"/>
            <a:ext cx="145762" cy="153641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E13A6DC9-A1D8-72A7-B955-B9AA99EE9EE1}"/>
              </a:ext>
            </a:extLst>
          </p:cNvPr>
          <p:cNvSpPr/>
          <p:nvPr/>
        </p:nvSpPr>
        <p:spPr>
          <a:xfrm>
            <a:off x="200345" y="5623232"/>
            <a:ext cx="9046005" cy="7760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29329E21-9B27-4ED1-28BF-00382F577434}"/>
              </a:ext>
            </a:extLst>
          </p:cNvPr>
          <p:cNvSpPr/>
          <p:nvPr/>
        </p:nvSpPr>
        <p:spPr>
          <a:xfrm>
            <a:off x="2249270" y="5613646"/>
            <a:ext cx="4950550" cy="699841"/>
          </a:xfrm>
          <a:prstGeom prst="roundRect">
            <a:avLst>
              <a:gd name="adj" fmla="val 61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F7B7768-9FB6-FE1F-BEEA-D8DFF35C8C4F}"/>
              </a:ext>
            </a:extLst>
          </p:cNvPr>
          <p:cNvSpPr txBox="1"/>
          <p:nvPr/>
        </p:nvSpPr>
        <p:spPr>
          <a:xfrm>
            <a:off x="2566710" y="4912132"/>
            <a:ext cx="54373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간편결제</a:t>
            </a: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A68E1587-EB86-34B2-850B-1290E7D09DFE}"/>
              </a:ext>
            </a:extLst>
          </p:cNvPr>
          <p:cNvCxnSpPr>
            <a:cxnSpLocks/>
          </p:cNvCxnSpPr>
          <p:nvPr/>
        </p:nvCxnSpPr>
        <p:spPr>
          <a:xfrm>
            <a:off x="2449106" y="5130644"/>
            <a:ext cx="4646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CECB3050-8554-8393-E968-46DFE8D5D396}"/>
              </a:ext>
            </a:extLst>
          </p:cNvPr>
          <p:cNvGrpSpPr/>
          <p:nvPr/>
        </p:nvGrpSpPr>
        <p:grpSpPr>
          <a:xfrm>
            <a:off x="2492694" y="5458601"/>
            <a:ext cx="2498313" cy="215444"/>
            <a:chOff x="3098644" y="5424617"/>
            <a:chExt cx="2498313" cy="215444"/>
          </a:xfrm>
        </p:grpSpPr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212A3A1D-2A83-DE2B-1AE3-3D0E062CD1CB}"/>
                </a:ext>
              </a:extLst>
            </p:cNvPr>
            <p:cNvSpPr/>
            <p:nvPr/>
          </p:nvSpPr>
          <p:spPr>
            <a:xfrm>
              <a:off x="3098644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BC5FB988-10A3-5DF1-FE9B-9ABCC466C224}"/>
                </a:ext>
              </a:extLst>
            </p:cNvPr>
            <p:cNvSpPr/>
            <p:nvPr/>
          </p:nvSpPr>
          <p:spPr>
            <a:xfrm>
              <a:off x="3725857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+ 5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69B9C62F-8AA0-2813-80E7-5B062142F930}"/>
                </a:ext>
              </a:extLst>
            </p:cNvPr>
            <p:cNvSpPr/>
            <p:nvPr/>
          </p:nvSpPr>
          <p:spPr>
            <a:xfrm>
              <a:off x="4353070" y="5424617"/>
              <a:ext cx="601349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+ 10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9CF0DC1D-D1E6-AB06-41F9-D7FDDC2B5D1F}"/>
                </a:ext>
              </a:extLst>
            </p:cNvPr>
            <p:cNvSpPr/>
            <p:nvPr/>
          </p:nvSpPr>
          <p:spPr>
            <a:xfrm>
              <a:off x="4980283" y="5424617"/>
              <a:ext cx="616674" cy="215444"/>
            </a:xfrm>
            <a:prstGeom prst="roundRect">
              <a:avLst>
                <a:gd name="adj" fmla="val 11387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+ 100</a:t>
              </a:r>
              <a:r>
                <a:rPr lang="ko-KR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만원</a:t>
              </a: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7C9304C2-D2F4-97A3-D6B0-1873F2285B41}"/>
              </a:ext>
            </a:extLst>
          </p:cNvPr>
          <p:cNvGrpSpPr/>
          <p:nvPr/>
        </p:nvGrpSpPr>
        <p:grpSpPr>
          <a:xfrm>
            <a:off x="2393690" y="5190108"/>
            <a:ext cx="2841334" cy="215444"/>
            <a:chOff x="2997854" y="5040074"/>
            <a:chExt cx="2841334" cy="215444"/>
          </a:xfrm>
        </p:grpSpPr>
        <p:sp>
          <p:nvSpPr>
            <p:cNvPr id="45" name="사각형: 둥근 모서리 44">
              <a:extLst>
                <a:ext uri="{FF2B5EF4-FFF2-40B4-BE49-F238E27FC236}">
                  <a16:creationId xmlns:a16="http://schemas.microsoft.com/office/drawing/2014/main" id="{7D7E4844-00A4-824E-D2BC-B4DAA5A67B7C}"/>
                </a:ext>
              </a:extLst>
            </p:cNvPr>
            <p:cNvSpPr/>
            <p:nvPr/>
          </p:nvSpPr>
          <p:spPr>
            <a:xfrm>
              <a:off x="3599990" y="5040074"/>
              <a:ext cx="1996967" cy="215444"/>
            </a:xfrm>
            <a:prstGeom prst="roundRect">
              <a:avLst>
                <a:gd name="adj" fmla="val 11387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700" dirty="0">
                  <a:solidFill>
                    <a:srgbClr val="6A6C72"/>
                  </a:solidFill>
                </a:rPr>
                <a:t>1,000</a:t>
              </a:r>
              <a:r>
                <a:rPr lang="ko-KR" altLang="en-US" sz="700" dirty="0">
                  <a:solidFill>
                    <a:srgbClr val="6A6C72"/>
                  </a:solidFill>
                </a:rPr>
                <a:t>원 이상 입력해주세요</a:t>
              </a:r>
              <a:r>
                <a:rPr lang="en-US" altLang="ko-KR" sz="700" dirty="0">
                  <a:solidFill>
                    <a:srgbClr val="6A6C72"/>
                  </a:solidFill>
                </a:rPr>
                <a:t>.</a:t>
              </a:r>
              <a:endParaRPr lang="ko-KR" altLang="en-US" sz="700" dirty="0">
                <a:solidFill>
                  <a:srgbClr val="6A6C72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379EEEB-E1CA-8063-21D5-63F24E9ECFBA}"/>
                </a:ext>
              </a:extLst>
            </p:cNvPr>
            <p:cNvSpPr txBox="1"/>
            <p:nvPr/>
          </p:nvSpPr>
          <p:spPr>
            <a:xfrm>
              <a:off x="5551930" y="504007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원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1E4F816-96D9-66A8-E9D1-2B5B5C407598}"/>
                </a:ext>
              </a:extLst>
            </p:cNvPr>
            <p:cNvSpPr txBox="1"/>
            <p:nvPr/>
          </p:nvSpPr>
          <p:spPr>
            <a:xfrm>
              <a:off x="2997854" y="5040074"/>
              <a:ext cx="54373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충전금액</a:t>
              </a:r>
            </a:p>
          </p:txBody>
        </p:sp>
      </p:grp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30B16B59-16FF-F863-C56D-FDB83571F085}"/>
              </a:ext>
            </a:extLst>
          </p:cNvPr>
          <p:cNvSpPr/>
          <p:nvPr/>
        </p:nvSpPr>
        <p:spPr>
          <a:xfrm>
            <a:off x="5279212" y="5184304"/>
            <a:ext cx="632786" cy="215444"/>
          </a:xfrm>
          <a:prstGeom prst="roundRect">
            <a:avLst>
              <a:gd name="adj" fmla="val 7146"/>
            </a:avLst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/>
              <a:t>충전하기</a:t>
            </a:r>
          </a:p>
        </p:txBody>
      </p: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9E86F403-0E11-2027-ED9C-CE807B0E6273}"/>
              </a:ext>
            </a:extLst>
          </p:cNvPr>
          <p:cNvCxnSpPr>
            <a:cxnSpLocks/>
          </p:cNvCxnSpPr>
          <p:nvPr/>
        </p:nvCxnSpPr>
        <p:spPr>
          <a:xfrm>
            <a:off x="2379384" y="5867007"/>
            <a:ext cx="461707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BAD2BF46-CE37-E96C-AEF2-3C300FFCB1E3}"/>
              </a:ext>
            </a:extLst>
          </p:cNvPr>
          <p:cNvGrpSpPr/>
          <p:nvPr/>
        </p:nvGrpSpPr>
        <p:grpSpPr>
          <a:xfrm>
            <a:off x="2353132" y="5919851"/>
            <a:ext cx="4159097" cy="215444"/>
            <a:chOff x="2995742" y="5673756"/>
            <a:chExt cx="4159097" cy="21544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2671868-810D-DD5C-3484-9CE5DD96BC46}"/>
                </a:ext>
              </a:extLst>
            </p:cNvPr>
            <p:cNvSpPr txBox="1"/>
            <p:nvPr/>
          </p:nvSpPr>
          <p:spPr>
            <a:xfrm>
              <a:off x="2995742" y="5673756"/>
              <a:ext cx="89639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dirty="0"/>
                <a:t>최종 결제금액</a:t>
              </a:r>
              <a:r>
                <a:rPr lang="en-US" altLang="ko-KR" sz="800" dirty="0"/>
                <a:t>: </a:t>
              </a:r>
              <a:endParaRPr lang="ko-KR" altLang="en-US" sz="8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C2F8BAA-4809-7EBC-2D1B-326C22B9CA4A}"/>
                </a:ext>
              </a:extLst>
            </p:cNvPr>
            <p:cNvSpPr txBox="1"/>
            <p:nvPr/>
          </p:nvSpPr>
          <p:spPr>
            <a:xfrm>
              <a:off x="3816601" y="5673756"/>
              <a:ext cx="1085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/>
                <a:t>50,000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공급가액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AFD2F57-7EA7-FDD6-AB48-C9CE53066AD0}"/>
                </a:ext>
              </a:extLst>
            </p:cNvPr>
            <p:cNvSpPr txBox="1"/>
            <p:nvPr/>
          </p:nvSpPr>
          <p:spPr>
            <a:xfrm>
              <a:off x="5042328" y="5673756"/>
              <a:ext cx="92365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/>
                <a:t>5,000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부가세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E2CB7E7-25A6-A58B-CA24-200731BEDA4F}"/>
                </a:ext>
              </a:extLst>
            </p:cNvPr>
            <p:cNvSpPr txBox="1"/>
            <p:nvPr/>
          </p:nvSpPr>
          <p:spPr>
            <a:xfrm>
              <a:off x="6069285" y="5673756"/>
              <a:ext cx="1085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solidFill>
                    <a:srgbClr val="FF0000"/>
                  </a:solidFill>
                </a:rPr>
                <a:t>55,000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원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(</a:t>
              </a:r>
              <a:r>
                <a:rPr lang="ko-KR" altLang="en-US" sz="800" dirty="0">
                  <a:solidFill>
                    <a:schemeClr val="bg1">
                      <a:lumMod val="50000"/>
                    </a:schemeClr>
                  </a:solidFill>
                </a:rPr>
                <a:t>최종금액</a:t>
              </a:r>
              <a:r>
                <a:rPr lang="en-US" altLang="ko-KR" sz="8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id="{5ACC3658-F0BA-2C7B-782E-1034432CAE10}"/>
                </a:ext>
              </a:extLst>
            </p:cNvPr>
            <p:cNvSpPr/>
            <p:nvPr/>
          </p:nvSpPr>
          <p:spPr>
            <a:xfrm>
              <a:off x="4935204" y="5728688"/>
              <a:ext cx="110944" cy="105581"/>
            </a:xfrm>
            <a:prstGeom prst="ellipse">
              <a:avLst/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/>
                <a:t>+</a:t>
              </a:r>
              <a:endParaRPr lang="ko-KR" altLang="en-US" sz="800" dirty="0"/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BFDE7DF7-7D77-588B-2D25-FE946BF1575F}"/>
                </a:ext>
              </a:extLst>
            </p:cNvPr>
            <p:cNvSpPr/>
            <p:nvPr/>
          </p:nvSpPr>
          <p:spPr>
            <a:xfrm>
              <a:off x="5962159" y="5728688"/>
              <a:ext cx="110944" cy="105581"/>
            </a:xfrm>
            <a:prstGeom prst="ellipse">
              <a:avLst/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/>
                <a:t>=</a:t>
              </a:r>
              <a:endParaRPr lang="ko-KR" altLang="en-US" sz="800" dirty="0"/>
            </a:p>
          </p:txBody>
        </p:sp>
      </p:grpSp>
      <p:pic>
        <p:nvPicPr>
          <p:cNvPr id="64" name="그림 63">
            <a:extLst>
              <a:ext uri="{FF2B5EF4-FFF2-40B4-BE49-F238E27FC236}">
                <a16:creationId xmlns:a16="http://schemas.microsoft.com/office/drawing/2014/main" id="{87BEB7B0-6E69-A4E2-3BD5-E60A06F22B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02"/>
          <a:stretch>
            <a:fillRect/>
          </a:stretch>
        </p:blipFill>
        <p:spPr>
          <a:xfrm>
            <a:off x="2396303" y="2660956"/>
            <a:ext cx="4586431" cy="213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182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51809</TotalTime>
  <Words>763</Words>
  <Application>Microsoft Office PowerPoint</Application>
  <PresentationFormat>와이드스크린</PresentationFormat>
  <Paragraphs>189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devgat</dc:creator>
  <cp:lastModifiedBy>user</cp:lastModifiedBy>
  <cp:revision>2556</cp:revision>
  <cp:lastPrinted>2021-08-19T07:06:45Z</cp:lastPrinted>
  <dcterms:created xsi:type="dcterms:W3CDTF">2014-10-14T01:07:57Z</dcterms:created>
  <dcterms:modified xsi:type="dcterms:W3CDTF">2026-05-19T08:20:51Z</dcterms:modified>
</cp:coreProperties>
</file>