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5"/>
  </p:notesMasterIdLst>
  <p:sldIdLst>
    <p:sldId id="257" r:id="rId2"/>
    <p:sldId id="746" r:id="rId3"/>
    <p:sldId id="749" r:id="rId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8" userDrawn="1">
          <p15:clr>
            <a:srgbClr val="A4A3A4"/>
          </p15:clr>
        </p15:guide>
        <p15:guide id="2" pos="4817" userDrawn="1">
          <p15:clr>
            <a:srgbClr val="A4A3A4"/>
          </p15:clr>
        </p15:guide>
        <p15:guide id="3" pos="142" userDrawn="1">
          <p15:clr>
            <a:srgbClr val="A4A3A4"/>
          </p15:clr>
        </p15:guide>
        <p15:guide id="4" pos="5759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pos="1049" userDrawn="1">
          <p15:clr>
            <a:srgbClr val="A4A3A4"/>
          </p15:clr>
        </p15:guide>
        <p15:guide id="7" pos="19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kyung lee" initials="bl" lastIdx="1" clrIdx="0">
    <p:extLst>
      <p:ext uri="{19B8F6BF-5375-455C-9EA6-DF929625EA0E}">
        <p15:presenceInfo xmlns:p15="http://schemas.microsoft.com/office/powerpoint/2012/main" userId="bokyung lee" providerId="None"/>
      </p:ext>
    </p:extLst>
  </p:cmAuthor>
  <p:cmAuthor id="2" name="조장혁" initials="조" lastIdx="1" clrIdx="1">
    <p:extLst>
      <p:ext uri="{19B8F6BF-5375-455C-9EA6-DF929625EA0E}">
        <p15:presenceInfo xmlns:p15="http://schemas.microsoft.com/office/powerpoint/2012/main" userId="조장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C72"/>
    <a:srgbClr val="176EE5"/>
    <a:srgbClr val="F2F2F2"/>
    <a:srgbClr val="FF0000"/>
    <a:srgbClr val="F2DCDB"/>
    <a:srgbClr val="393939"/>
    <a:srgbClr val="0049BC"/>
    <a:srgbClr val="E40934"/>
    <a:srgbClr val="FFFBFF"/>
    <a:srgbClr val="002C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5024" autoAdjust="0"/>
  </p:normalViewPr>
  <p:slideViewPr>
    <p:cSldViewPr>
      <p:cViewPr varScale="1">
        <p:scale>
          <a:sx n="107" d="100"/>
          <a:sy n="107" d="100"/>
        </p:scale>
        <p:origin x="1044" y="96"/>
      </p:cViewPr>
      <p:guideLst>
        <p:guide orient="horz" pos="3918"/>
        <p:guide pos="4817"/>
        <p:guide pos="142"/>
        <p:guide pos="5759"/>
        <p:guide/>
        <p:guide pos="1049"/>
        <p:guide pos="19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A5C23-C6D6-4CE1-8AE6-867FAAD009AC}" type="datetimeFigureOut">
              <a:rPr lang="ko-KR" altLang="en-US" smtClean="0"/>
              <a:pPr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F7CC3-2585-4F2E-8C3A-DC4CEE1B19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63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문자고 개선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05419437"/>
              </p:ext>
            </p:extLst>
          </p:nvPr>
        </p:nvGraphicFramePr>
        <p:xfrm>
          <a:off x="9419446" y="620688"/>
          <a:ext cx="2661043" cy="5751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ID</a:t>
                      </a:r>
                      <a:endParaRPr lang="ko-KR" altLang="en-US" sz="8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420">
                <a:tc gridSpan="2">
                  <a:txBody>
                    <a:bodyPr/>
                    <a:lstStyle/>
                    <a:p>
                      <a:pPr marL="0" marR="0" indent="0" algn="ctr" defTabSz="12800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화면설명</a:t>
                      </a: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8400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4308" marR="44308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id="{3E6C4085-77CA-401B-1098-421EB24B4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  <p:pic>
        <p:nvPicPr>
          <p:cNvPr id="7" name="그림 6" descr="단체문자 대량문자 발송 인터넷 웹문자 사이트 - 문자고">
            <a:extLst>
              <a:ext uri="{FF2B5EF4-FFF2-40B4-BE49-F238E27FC236}">
                <a16:creationId xmlns:a16="http://schemas.microsoft.com/office/drawing/2014/main" id="{17BA2932-CF7E-25CB-97D2-5DCFD982C5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840" y="80456"/>
            <a:ext cx="710586" cy="3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9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677996" y="6597352"/>
            <a:ext cx="2844800" cy="246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158110" y="659735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 userDrawn="1"/>
        </p:nvCxnSpPr>
        <p:spPr>
          <a:xfrm>
            <a:off x="206434" y="476672"/>
            <a:ext cx="11875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175FD00-72F3-4927-AE6B-7F61AF85A91B}"/>
              </a:ext>
            </a:extLst>
          </p:cNvPr>
          <p:cNvSpPr txBox="1"/>
          <p:nvPr userDrawn="1"/>
        </p:nvSpPr>
        <p:spPr>
          <a:xfrm>
            <a:off x="5597484" y="188641"/>
            <a:ext cx="6484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b="1" cap="all" dirty="0">
                <a:latin typeface="맑은 고딕" panose="020B0503020000020004" pitchFamily="50" charset="-127"/>
                <a:ea typeface="+mn-ea"/>
              </a:rPr>
              <a:t>문자고 개선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33A9508-589A-5EE0-1828-7FBAF77151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12" y="6634690"/>
            <a:ext cx="839748" cy="169685"/>
          </a:xfrm>
          <a:prstGeom prst="rect">
            <a:avLst/>
          </a:prstGeom>
        </p:spPr>
      </p:pic>
      <p:pic>
        <p:nvPicPr>
          <p:cNvPr id="8" name="그림 7" descr="단체문자 대량문자 발송 인터넷 웹문자 사이트 - 문자고">
            <a:extLst>
              <a:ext uri="{FF2B5EF4-FFF2-40B4-BE49-F238E27FC236}">
                <a16:creationId xmlns:a16="http://schemas.microsoft.com/office/drawing/2014/main" id="{81351EB7-38A0-F87C-F245-E132AD15A1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840" y="80456"/>
            <a:ext cx="710586" cy="33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1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1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0D182-0E45-4451-AC01-D47C2071488A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27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단체문자 대량문자 발송 인터넷 웹문자 사이트 - 문자고">
            <a:extLst>
              <a:ext uri="{FF2B5EF4-FFF2-40B4-BE49-F238E27FC236}">
                <a16:creationId xmlns:a16="http://schemas.microsoft.com/office/drawing/2014/main" id="{51DA5DBA-A3B3-EB75-E352-76FF48E35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39" y="160403"/>
            <a:ext cx="1025621" cy="488391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08766" y="1778165"/>
            <a:ext cx="7374467" cy="92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8224" tIns="59113" rIns="118224" bIns="59113">
            <a:spAutoFit/>
          </a:bodyPr>
          <a:lstStyle>
            <a:lvl1pPr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87375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74750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60538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347913" defTabSz="1174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8051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623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7195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76713" defTabSz="117475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latinLnBrk="0">
              <a:lnSpc>
                <a:spcPct val="140000"/>
              </a:lnSpc>
            </a:pP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결제화면 내 충전금액별 발송건수 안내 구성안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latinLnBrk="0">
              <a:lnSpc>
                <a:spcPct val="140000"/>
              </a:lnSpc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토스 가맹점 심사용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44193" y="3443308"/>
            <a:ext cx="1503617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71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14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286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b="1" cap="all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문자고 구축 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2855641" y="1412777"/>
            <a:ext cx="6480721" cy="1650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7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037549"/>
              </p:ext>
            </p:extLst>
          </p:nvPr>
        </p:nvGraphicFramePr>
        <p:xfrm>
          <a:off x="4784349" y="4193460"/>
          <a:ext cx="2623305" cy="675700"/>
        </p:xfrm>
        <a:graphic>
          <a:graphicData uri="http://schemas.openxmlformats.org/drawingml/2006/table">
            <a:tbl>
              <a:tblPr/>
              <a:tblGrid>
                <a:gridCol w="834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단계</a:t>
                      </a:r>
                    </a:p>
                  </a:txBody>
                  <a:tcPr marL="132080" marR="132080" marT="31652" marB="3165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132080" marR="132080" marT="31652" marB="3165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구축 단계별 산출물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5382665" y="5010946"/>
            <a:ext cx="1426673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571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7145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286000" defTabSz="7620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atinLnBrk="0"/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2026.05.19</a:t>
            </a:r>
          </a:p>
        </p:txBody>
      </p:sp>
      <p:graphicFrame>
        <p:nvGraphicFramePr>
          <p:cNvPr id="10" name="Group 31"/>
          <p:cNvGraphicFramePr>
            <a:graphicFrameLocks noGrp="1"/>
          </p:cNvGraphicFramePr>
          <p:nvPr/>
        </p:nvGraphicFramePr>
        <p:xfrm>
          <a:off x="9347379" y="160403"/>
          <a:ext cx="2628292" cy="604302"/>
        </p:xfrm>
        <a:graphic>
          <a:graphicData uri="http://schemas.openxmlformats.org/drawingml/2006/table">
            <a:tbl>
              <a:tblPr/>
              <a:tblGrid>
                <a:gridCol w="912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852"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 </a:t>
                      </a: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 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고객제출용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450"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보안등급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1230313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1pPr>
                      <a:lvl2pPr marL="614363" defTabSz="1230313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2pPr>
                      <a:lvl3pPr marL="1230313" defTabSz="1230313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3pPr>
                      <a:lvl4pPr marL="184467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4pPr>
                      <a:lvl5pPr marL="2460625" defTabSz="1230313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5pPr>
                      <a:lvl6pPr marL="29178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6pPr>
                      <a:lvl7pPr marL="33750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7pPr>
                      <a:lvl8pPr marL="38322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8pPr>
                      <a:lvl9pPr marL="4289425" defTabSz="123031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charset="-127"/>
                          <a:ea typeface="굴림" charset="-127"/>
                        </a:defRPr>
                      </a:lvl9pPr>
                    </a:lstStyle>
                    <a:p>
                      <a:pPr marL="0" marR="0" lvl="0" indent="0" algn="ctr" defTabSz="12303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kumimoji="1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등급</a:t>
                      </a:r>
                    </a:p>
                  </a:txBody>
                  <a:tcPr marL="132080" marR="132080" marT="31652" marB="31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Rectangle 42"/>
          <p:cNvSpPr>
            <a:spLocks noChangeArrowheads="1"/>
          </p:cNvSpPr>
          <p:nvPr/>
        </p:nvSpPr>
        <p:spPr bwMode="auto">
          <a:xfrm>
            <a:off x="10371475" y="204456"/>
            <a:ext cx="405045" cy="206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922464" y="6425158"/>
            <a:ext cx="8347075" cy="26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defRPr sz="1000"/>
            </a:pPr>
            <a:r>
              <a:rPr lang="ko-KR" altLang="en-US" sz="1000" dirty="0">
                <a:latin typeface="+mn-ea"/>
              </a:rPr>
              <a:t>주식회사 아이티앤의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사전 승인 없이 본 내용의 전부 또는 일부에 대한 복사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전재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배포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0000"/>
                </a:solidFill>
                <a:latin typeface="+mn-ea"/>
              </a:rPr>
              <a:t>사용을 금합니다</a:t>
            </a:r>
            <a:r>
              <a:rPr lang="en-US" altLang="ko-KR" sz="1000" dirty="0">
                <a:solidFill>
                  <a:srgbClr val="000000"/>
                </a:solidFill>
                <a:latin typeface="+mn-ea"/>
              </a:rPr>
              <a:t>.</a:t>
            </a:r>
          </a:p>
          <a:p>
            <a:pPr algn="ctr">
              <a:lnSpc>
                <a:spcPts val="900"/>
              </a:lnSpc>
              <a:defRPr sz="1000"/>
            </a:pPr>
            <a:endParaRPr lang="en-US" altLang="ko-KR" sz="1000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41E48D5-E330-785F-0666-376C3EBC2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665" y="5577299"/>
            <a:ext cx="1426673" cy="35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48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B38FB-2A8F-F344-E008-5BB594866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43195881-3AFF-3233-4F9C-A1AD2B29C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766E46C0-6D48-A759-8838-4A8AEE5F5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922557"/>
              </p:ext>
            </p:extLst>
          </p:nvPr>
        </p:nvGraphicFramePr>
        <p:xfrm>
          <a:off x="9417800" y="2106808"/>
          <a:ext cx="2663865" cy="1947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E640ED2C-EFA1-B7AE-8CC7-053BB579858D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B03841F-2C99-E1A8-B072-5246B1D1E01C}"/>
              </a:ext>
            </a:extLst>
          </p:cNvPr>
          <p:cNvSpPr txBox="1"/>
          <p:nvPr/>
        </p:nvSpPr>
        <p:spPr>
          <a:xfrm>
            <a:off x="9475609" y="1484260"/>
            <a:ext cx="2606055" cy="2769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토스페이먼츠 가맹점 심사를 위한</a:t>
            </a: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결제화면 내 충전금액별 발송건수 안내 구성안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8C752F5-902B-318E-D257-058471878517}"/>
              </a:ext>
            </a:extLst>
          </p:cNvPr>
          <p:cNvGrpSpPr/>
          <p:nvPr/>
        </p:nvGrpSpPr>
        <p:grpSpPr>
          <a:xfrm>
            <a:off x="200345" y="522724"/>
            <a:ext cx="9120775" cy="6074627"/>
            <a:chOff x="200345" y="833779"/>
            <a:chExt cx="9120775" cy="5610556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21F32379-1956-0A52-3FA8-97D6DDCF2535}"/>
                </a:ext>
              </a:extLst>
            </p:cNvPr>
            <p:cNvGrpSpPr/>
            <p:nvPr/>
          </p:nvGrpSpPr>
          <p:grpSpPr>
            <a:xfrm>
              <a:off x="200345" y="833779"/>
              <a:ext cx="9120775" cy="3909989"/>
              <a:chOff x="200345" y="833779"/>
              <a:chExt cx="9120775" cy="3909989"/>
            </a:xfrm>
          </p:grpSpPr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FB8AEE27-4B4C-10AD-C387-5CDAE74B4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2671"/>
              <a:stretch>
                <a:fillRect/>
              </a:stretch>
            </p:blipFill>
            <p:spPr>
              <a:xfrm>
                <a:off x="200345" y="833779"/>
                <a:ext cx="9120775" cy="3909989"/>
              </a:xfrm>
              <a:prstGeom prst="rect">
                <a:avLst/>
              </a:prstGeom>
            </p:spPr>
          </p:pic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CA1ED182-66B1-C44D-65C9-960B52D11201}"/>
                  </a:ext>
                </a:extLst>
              </p:cNvPr>
              <p:cNvSpPr/>
              <p:nvPr/>
            </p:nvSpPr>
            <p:spPr>
              <a:xfrm>
                <a:off x="2333690" y="1368394"/>
                <a:ext cx="4770530" cy="28256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DB6A7ADA-E61D-4C16-156C-FEC90B8A9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3813" y="1447973"/>
              <a:ext cx="4740408" cy="1910026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3482C53-539A-55E6-3188-8158C3A4C490}"/>
                </a:ext>
              </a:extLst>
            </p:cNvPr>
            <p:cNvSpPr/>
            <p:nvPr/>
          </p:nvSpPr>
          <p:spPr>
            <a:xfrm>
              <a:off x="200345" y="3429000"/>
              <a:ext cx="9046005" cy="3015335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9E75A3C5-8F60-5241-0971-5194CB271A5C}"/>
                </a:ext>
              </a:extLst>
            </p:cNvPr>
            <p:cNvSpPr/>
            <p:nvPr/>
          </p:nvSpPr>
          <p:spPr>
            <a:xfrm>
              <a:off x="2261050" y="3309740"/>
              <a:ext cx="4942800" cy="301533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3681F374-49C3-8A28-03AA-C52541BAB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470398"/>
              </p:ext>
            </p:extLst>
          </p:nvPr>
        </p:nvGraphicFramePr>
        <p:xfrm>
          <a:off x="2406717" y="3105044"/>
          <a:ext cx="462447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016">
                  <a:extLst>
                    <a:ext uri="{9D8B030D-6E8A-4147-A177-3AD203B41FA5}">
                      <a16:colId xmlns:a16="http://schemas.microsoft.com/office/drawing/2014/main" val="2494425186"/>
                    </a:ext>
                  </a:extLst>
                </a:gridCol>
                <a:gridCol w="1365774">
                  <a:extLst>
                    <a:ext uri="{9D8B030D-6E8A-4147-A177-3AD203B41FA5}">
                      <a16:colId xmlns:a16="http://schemas.microsoft.com/office/drawing/2014/main" val="1829683130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3869999243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841110465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867806958"/>
                    </a:ext>
                  </a:extLst>
                </a:gridCol>
              </a:tblGrid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선택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충전금액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단문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(15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장문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(39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그림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(70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252906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256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415767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512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33198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769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12215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1,025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571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45396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☑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1,282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714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77807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2,564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256295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150,000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3,846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271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5,128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2,857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53834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7,692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4,285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7551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10,256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5,714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484074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12,820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7,142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3647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25,641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14,285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54143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1,500,000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38,461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24775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51,282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28,571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005616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128,205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087003"/>
                  </a:ext>
                </a:extLst>
              </a:tr>
            </a:tbl>
          </a:graphicData>
        </a:graphic>
      </p:graphicFrame>
      <p:grpSp>
        <p:nvGrpSpPr>
          <p:cNvPr id="17" name="그룹 16">
            <a:extLst>
              <a:ext uri="{FF2B5EF4-FFF2-40B4-BE49-F238E27FC236}">
                <a16:creationId xmlns:a16="http://schemas.microsoft.com/office/drawing/2014/main" id="{0761CA50-8116-D4BE-FB30-F3BA6C596CE7}"/>
              </a:ext>
            </a:extLst>
          </p:cNvPr>
          <p:cNvGrpSpPr/>
          <p:nvPr/>
        </p:nvGrpSpPr>
        <p:grpSpPr>
          <a:xfrm>
            <a:off x="5506952" y="6070829"/>
            <a:ext cx="659901" cy="246080"/>
            <a:chOff x="4227946" y="6399437"/>
            <a:chExt cx="761628" cy="246080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35205FCB-041E-A3E3-D224-843645D9F023}"/>
                </a:ext>
              </a:extLst>
            </p:cNvPr>
            <p:cNvSpPr/>
            <p:nvPr/>
          </p:nvSpPr>
          <p:spPr>
            <a:xfrm>
              <a:off x="4227946" y="6399437"/>
              <a:ext cx="761628" cy="246080"/>
            </a:xfrm>
            <a:prstGeom prst="roundRect">
              <a:avLst>
                <a:gd name="adj" fmla="val 9455"/>
              </a:avLst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DBF520-37AB-6EC3-328E-61FCAB8C1A9F}"/>
                </a:ext>
              </a:extLst>
            </p:cNvPr>
            <p:cNvSpPr txBox="1"/>
            <p:nvPr/>
          </p:nvSpPr>
          <p:spPr>
            <a:xfrm>
              <a:off x="4271222" y="6476310"/>
              <a:ext cx="675074" cy="9233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ctr"/>
              <a:r>
                <a:rPr lang="ko-KR" altLang="en-US" sz="6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충전하기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2867DA5-175C-A4DC-F221-695EC9272BEB}"/>
              </a:ext>
            </a:extLst>
          </p:cNvPr>
          <p:cNvSpPr txBox="1"/>
          <p:nvPr/>
        </p:nvSpPr>
        <p:spPr>
          <a:xfrm>
            <a:off x="2333689" y="2948149"/>
            <a:ext cx="23455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>
                <a:solidFill>
                  <a:srgbClr val="6A6C72"/>
                </a:solidFill>
              </a:rPr>
              <a:t>·</a:t>
            </a:r>
            <a:r>
              <a:rPr lang="ko-KR" altLang="en-US" sz="600" b="1" dirty="0">
                <a:solidFill>
                  <a:srgbClr val="6A6C72"/>
                </a:solidFill>
              </a:rPr>
              <a:t> 충전할 금액을 선택한 후 하단 </a:t>
            </a:r>
            <a:r>
              <a:rPr lang="en-US" altLang="ko-KR" sz="600" b="1" dirty="0">
                <a:solidFill>
                  <a:srgbClr val="6A6C72"/>
                </a:solidFill>
              </a:rPr>
              <a:t>[</a:t>
            </a:r>
            <a:r>
              <a:rPr lang="ko-KR" altLang="en-US" sz="600" b="1" dirty="0">
                <a:solidFill>
                  <a:srgbClr val="6A6C72"/>
                </a:solidFill>
              </a:rPr>
              <a:t>충전하기</a:t>
            </a:r>
            <a:r>
              <a:rPr lang="en-US" altLang="ko-KR" sz="600" b="1" dirty="0">
                <a:solidFill>
                  <a:srgbClr val="6A6C72"/>
                </a:solidFill>
              </a:rPr>
              <a:t>] </a:t>
            </a:r>
            <a:r>
              <a:rPr lang="ko-KR" altLang="en-US" sz="600" b="1" dirty="0">
                <a:solidFill>
                  <a:srgbClr val="6A6C72"/>
                </a:solidFill>
              </a:rPr>
              <a:t>버튼을 눌러주세요</a:t>
            </a:r>
            <a:r>
              <a:rPr lang="en-US" altLang="ko-KR" sz="600" b="1" dirty="0">
                <a:solidFill>
                  <a:srgbClr val="6A6C72"/>
                </a:solidFill>
              </a:rPr>
              <a:t>.</a:t>
            </a:r>
            <a:endParaRPr lang="ko-KR" altLang="en-US" sz="600" b="1" dirty="0">
              <a:solidFill>
                <a:srgbClr val="6A6C72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B7BA097-52A1-4A8F-3DE5-9657569070CA}"/>
              </a:ext>
            </a:extLst>
          </p:cNvPr>
          <p:cNvSpPr/>
          <p:nvPr/>
        </p:nvSpPr>
        <p:spPr>
          <a:xfrm>
            <a:off x="335360" y="593685"/>
            <a:ext cx="1260140" cy="4050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예상 화면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C1815E-56BD-A7BB-4516-1FC6F1092648}"/>
              </a:ext>
            </a:extLst>
          </p:cNvPr>
          <p:cNvSpPr txBox="1"/>
          <p:nvPr/>
        </p:nvSpPr>
        <p:spPr>
          <a:xfrm>
            <a:off x="2313219" y="6105317"/>
            <a:ext cx="71846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" dirty="0"/>
              <a:t>최종 결제금액</a:t>
            </a:r>
            <a:r>
              <a:rPr lang="en-US" altLang="ko-KR" sz="600" dirty="0"/>
              <a:t>: </a:t>
            </a:r>
            <a:endParaRPr lang="ko-KR" altLang="en-US" sz="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F58334-437F-4BAF-7772-2EA61CB4FCDB}"/>
              </a:ext>
            </a:extLst>
          </p:cNvPr>
          <p:cNvSpPr txBox="1"/>
          <p:nvPr/>
        </p:nvSpPr>
        <p:spPr>
          <a:xfrm>
            <a:off x="2996185" y="6105317"/>
            <a:ext cx="86273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/>
              <a:t>50,000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충전금액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C501E3-6351-D1D6-5FDE-3FBFBDCFE7C0}"/>
              </a:ext>
            </a:extLst>
          </p:cNvPr>
          <p:cNvSpPr txBox="1"/>
          <p:nvPr/>
        </p:nvSpPr>
        <p:spPr>
          <a:xfrm>
            <a:off x="3898866" y="6105317"/>
            <a:ext cx="74090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/>
              <a:t>5,000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부가세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CF7379-B53B-1868-258D-ADBD2858E17E}"/>
              </a:ext>
            </a:extLst>
          </p:cNvPr>
          <p:cNvSpPr txBox="1"/>
          <p:nvPr/>
        </p:nvSpPr>
        <p:spPr>
          <a:xfrm>
            <a:off x="4679718" y="6105317"/>
            <a:ext cx="86273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>
                <a:solidFill>
                  <a:srgbClr val="FF0000"/>
                </a:solidFill>
              </a:rPr>
              <a:t>55,000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최종금액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37B2792C-0795-9320-F20D-DA1C978D8AE9}"/>
              </a:ext>
            </a:extLst>
          </p:cNvPr>
          <p:cNvSpPr/>
          <p:nvPr/>
        </p:nvSpPr>
        <p:spPr>
          <a:xfrm>
            <a:off x="3823422" y="6160249"/>
            <a:ext cx="110944" cy="105581"/>
          </a:xfrm>
          <a:prstGeom prst="ellipse">
            <a:avLst/>
          </a:prstGeom>
          <a:solidFill>
            <a:srgbClr val="176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+</a:t>
            </a:r>
            <a:endParaRPr lang="ko-KR" altLang="en-US" sz="600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856CF383-1335-063D-717E-4557B18DF023}"/>
              </a:ext>
            </a:extLst>
          </p:cNvPr>
          <p:cNvSpPr/>
          <p:nvPr/>
        </p:nvSpPr>
        <p:spPr>
          <a:xfrm>
            <a:off x="4604274" y="6160249"/>
            <a:ext cx="110944" cy="105581"/>
          </a:xfrm>
          <a:prstGeom prst="ellipse">
            <a:avLst/>
          </a:prstGeom>
          <a:solidFill>
            <a:srgbClr val="176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=</a:t>
            </a:r>
            <a:endParaRPr lang="ko-KR" altLang="en-US" sz="600" dirty="0"/>
          </a:p>
        </p:txBody>
      </p:sp>
    </p:spTree>
    <p:extLst>
      <p:ext uri="{BB962C8B-B14F-4D97-AF65-F5344CB8AC3E}">
        <p14:creationId xmlns:p14="http://schemas.microsoft.com/office/powerpoint/2010/main" val="312653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3C07E-96D9-C58F-B332-C8FEFAD29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슬라이드 번호 개체 틀 1">
            <a:extLst>
              <a:ext uri="{FF2B5EF4-FFF2-40B4-BE49-F238E27FC236}">
                <a16:creationId xmlns:a16="http://schemas.microsoft.com/office/drawing/2014/main" id="{3955AF2D-3935-D7E8-6221-FB2AB2D1A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0D182-0E45-4451-AC01-D47C2071488A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5FFF74A9-720B-613A-923E-8B4AB1BAA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070670"/>
              </p:ext>
            </p:extLst>
          </p:nvPr>
        </p:nvGraphicFramePr>
        <p:xfrm>
          <a:off x="9417800" y="2106808"/>
          <a:ext cx="2663865" cy="1947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2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solidFill>
                            <a:schemeClr val="tx1"/>
                          </a:solidFill>
                        </a:rPr>
                        <a:t>LINK &amp; DESCRIPTION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6000" marR="36000" anchor="ctr"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토스 위젯 적용 영역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7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안내문구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충전금액별 발송건수 안내 표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선택 시 체크 표시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기본값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</a:rPr>
                        <a:t>50,000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원 선택</a:t>
                      </a:r>
                      <a:endParaRPr lang="en-US" altLang="ko-KR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dirty="0">
                          <a:solidFill>
                            <a:schemeClr val="tx1"/>
                          </a:solidFill>
                        </a:rPr>
                        <a:t>최종 결제금액 표시</a:t>
                      </a:r>
                      <a:endParaRPr lang="ko-KR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800" b="0" dirty="0"/>
                        <a:t>충전 버튼</a:t>
                      </a:r>
                      <a:endParaRPr lang="en-US" altLang="ko-KR" sz="800" b="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6014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77925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/>
                    </a:p>
                  </a:txBody>
                  <a:tcPr marL="36000" marR="36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C92EA4F2-CF44-43DB-ECD2-24F979F216EB}"/>
              </a:ext>
            </a:extLst>
          </p:cNvPr>
          <p:cNvSpPr txBox="1"/>
          <p:nvPr/>
        </p:nvSpPr>
        <p:spPr>
          <a:xfrm>
            <a:off x="10011435" y="695280"/>
            <a:ext cx="2070230" cy="1384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결제관리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결제하기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ADDFF87-3528-CC47-F0BB-892CD060D501}"/>
              </a:ext>
            </a:extLst>
          </p:cNvPr>
          <p:cNvSpPr txBox="1"/>
          <p:nvPr/>
        </p:nvSpPr>
        <p:spPr>
          <a:xfrm>
            <a:off x="9475609" y="1484260"/>
            <a:ext cx="2606055" cy="276999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토스페이먼츠 가맹점 심사를 위한</a:t>
            </a: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결제화면 내 충전금액별 발송건수 안내 구성안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90E0DF6-E50B-2003-4A8C-694E7C172237}"/>
              </a:ext>
            </a:extLst>
          </p:cNvPr>
          <p:cNvGrpSpPr/>
          <p:nvPr/>
        </p:nvGrpSpPr>
        <p:grpSpPr>
          <a:xfrm>
            <a:off x="200345" y="522724"/>
            <a:ext cx="9120775" cy="6074627"/>
            <a:chOff x="200345" y="833779"/>
            <a:chExt cx="9120775" cy="5610556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C6E84E79-1ACA-A1CB-D1C7-6B0063906D47}"/>
                </a:ext>
              </a:extLst>
            </p:cNvPr>
            <p:cNvGrpSpPr/>
            <p:nvPr/>
          </p:nvGrpSpPr>
          <p:grpSpPr>
            <a:xfrm>
              <a:off x="200345" y="833779"/>
              <a:ext cx="9120775" cy="3909989"/>
              <a:chOff x="200345" y="833779"/>
              <a:chExt cx="9120775" cy="3909989"/>
            </a:xfrm>
          </p:grpSpPr>
          <p:pic>
            <p:nvPicPr>
              <p:cNvPr id="6" name="그림 5">
                <a:extLst>
                  <a:ext uri="{FF2B5EF4-FFF2-40B4-BE49-F238E27FC236}">
                    <a16:creationId xmlns:a16="http://schemas.microsoft.com/office/drawing/2014/main" id="{12E04323-7912-3ECA-AB8C-343ACB4925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2671"/>
              <a:stretch>
                <a:fillRect/>
              </a:stretch>
            </p:blipFill>
            <p:spPr>
              <a:xfrm>
                <a:off x="200345" y="833779"/>
                <a:ext cx="9120775" cy="3909989"/>
              </a:xfrm>
              <a:prstGeom prst="rect">
                <a:avLst/>
              </a:prstGeom>
            </p:spPr>
          </p:pic>
          <p:sp>
            <p:nvSpPr>
              <p:cNvPr id="4" name="직사각형 3">
                <a:extLst>
                  <a:ext uri="{FF2B5EF4-FFF2-40B4-BE49-F238E27FC236}">
                    <a16:creationId xmlns:a16="http://schemas.microsoft.com/office/drawing/2014/main" id="{1AD6629C-C242-6803-32B2-940F98FDABA2}"/>
                  </a:ext>
                </a:extLst>
              </p:cNvPr>
              <p:cNvSpPr/>
              <p:nvPr/>
            </p:nvSpPr>
            <p:spPr>
              <a:xfrm>
                <a:off x="2333690" y="1368394"/>
                <a:ext cx="4770530" cy="28256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21A7C55-E1D8-AA7D-F499-AE0924259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3813" y="1447973"/>
              <a:ext cx="4740408" cy="1910026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0C3A6868-928F-28D4-67FD-C78E500C9D7A}"/>
                </a:ext>
              </a:extLst>
            </p:cNvPr>
            <p:cNvSpPr/>
            <p:nvPr/>
          </p:nvSpPr>
          <p:spPr>
            <a:xfrm>
              <a:off x="200345" y="3429000"/>
              <a:ext cx="9046005" cy="3015335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D93126C1-A353-289C-3E8A-5ACBEFE1A1C7}"/>
                </a:ext>
              </a:extLst>
            </p:cNvPr>
            <p:cNvSpPr/>
            <p:nvPr/>
          </p:nvSpPr>
          <p:spPr>
            <a:xfrm>
              <a:off x="2261050" y="3309740"/>
              <a:ext cx="4942800" cy="301533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19F98FF2-453B-2B33-7F9A-AED0622AC304}"/>
              </a:ext>
            </a:extLst>
          </p:cNvPr>
          <p:cNvGraphicFramePr>
            <a:graphicFrameLocks noGrp="1"/>
          </p:cNvGraphicFramePr>
          <p:nvPr/>
        </p:nvGraphicFramePr>
        <p:xfrm>
          <a:off x="2406717" y="3105044"/>
          <a:ext cx="462447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016">
                  <a:extLst>
                    <a:ext uri="{9D8B030D-6E8A-4147-A177-3AD203B41FA5}">
                      <a16:colId xmlns:a16="http://schemas.microsoft.com/office/drawing/2014/main" val="2494425186"/>
                    </a:ext>
                  </a:extLst>
                </a:gridCol>
                <a:gridCol w="1365774">
                  <a:extLst>
                    <a:ext uri="{9D8B030D-6E8A-4147-A177-3AD203B41FA5}">
                      <a16:colId xmlns:a16="http://schemas.microsoft.com/office/drawing/2014/main" val="1829683130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3869999243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841110465"/>
                    </a:ext>
                  </a:extLst>
                </a:gridCol>
                <a:gridCol w="924895">
                  <a:extLst>
                    <a:ext uri="{9D8B030D-6E8A-4147-A177-3AD203B41FA5}">
                      <a16:colId xmlns:a16="http://schemas.microsoft.com/office/drawing/2014/main" val="867806958"/>
                    </a:ext>
                  </a:extLst>
                </a:gridCol>
              </a:tblGrid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선택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충전금액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단문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(15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장문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(39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그림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(70</a:t>
                      </a:r>
                      <a:r>
                        <a:rPr lang="ko-KR" altLang="en-US" sz="600" dirty="0">
                          <a:solidFill>
                            <a:schemeClr val="bg1"/>
                          </a:solidFill>
                        </a:rPr>
                        <a:t>원</a:t>
                      </a:r>
                      <a:r>
                        <a:rPr lang="en-US" altLang="ko-KR" sz="6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6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252906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256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415767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512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033198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769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12215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1,025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571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45396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☑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1,282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714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77807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2,564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256295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150,000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3,846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271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5,128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2,857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53834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7,692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4,285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75510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10,256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5,714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484074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12,820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7,142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3647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66,666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25,641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14,285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54143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1,500,000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100,000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38,461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247759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51,282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28,571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005616"/>
                  </a:ext>
                </a:extLst>
              </a:tr>
              <a:tr h="1402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□</a:t>
                      </a:r>
                    </a:p>
                  </a:txBody>
                  <a:tcPr anchor="ctr"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5,000,000</a:t>
                      </a:r>
                      <a:endParaRPr lang="ko-KR" altLang="en-US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333,333</a:t>
                      </a:r>
                      <a:r>
                        <a:rPr lang="ko-KR" altLang="en-US" sz="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128,205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1" dirty="0">
                          <a:solidFill>
                            <a:srgbClr val="176EE5"/>
                          </a:solidFill>
                        </a:rPr>
                        <a:t>71,428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건</a:t>
                      </a:r>
                      <a:endParaRPr lang="ko-KR" altLang="en-US" sz="600" b="1" dirty="0">
                        <a:solidFill>
                          <a:srgbClr val="176EE5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176E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087003"/>
                  </a:ext>
                </a:extLst>
              </a:tr>
            </a:tbl>
          </a:graphicData>
        </a:graphic>
      </p:graphicFrame>
      <p:grpSp>
        <p:nvGrpSpPr>
          <p:cNvPr id="17" name="그룹 16">
            <a:extLst>
              <a:ext uri="{FF2B5EF4-FFF2-40B4-BE49-F238E27FC236}">
                <a16:creationId xmlns:a16="http://schemas.microsoft.com/office/drawing/2014/main" id="{4058BA07-FABB-D16B-0DE4-921D00EC5CEB}"/>
              </a:ext>
            </a:extLst>
          </p:cNvPr>
          <p:cNvGrpSpPr/>
          <p:nvPr/>
        </p:nvGrpSpPr>
        <p:grpSpPr>
          <a:xfrm>
            <a:off x="5506952" y="6070829"/>
            <a:ext cx="659901" cy="246080"/>
            <a:chOff x="4227946" y="6399437"/>
            <a:chExt cx="761628" cy="246080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F6E5AC9-D7C4-339F-8D98-0D0F6675C13C}"/>
                </a:ext>
              </a:extLst>
            </p:cNvPr>
            <p:cNvSpPr/>
            <p:nvPr/>
          </p:nvSpPr>
          <p:spPr>
            <a:xfrm>
              <a:off x="4227946" y="6399437"/>
              <a:ext cx="761628" cy="246080"/>
            </a:xfrm>
            <a:prstGeom prst="roundRect">
              <a:avLst>
                <a:gd name="adj" fmla="val 9455"/>
              </a:avLst>
            </a:prstGeom>
            <a:solidFill>
              <a:srgbClr val="176E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C03B23-506D-8032-7FBD-802F7CCEF029}"/>
                </a:ext>
              </a:extLst>
            </p:cNvPr>
            <p:cNvSpPr txBox="1"/>
            <p:nvPr/>
          </p:nvSpPr>
          <p:spPr>
            <a:xfrm>
              <a:off x="4271222" y="6476310"/>
              <a:ext cx="675074" cy="9233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ctr"/>
              <a:r>
                <a:rPr lang="ko-KR" altLang="en-US" sz="6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충전하기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C5924B7-5F71-6D25-936D-600FD4EF3261}"/>
              </a:ext>
            </a:extLst>
          </p:cNvPr>
          <p:cNvSpPr txBox="1"/>
          <p:nvPr/>
        </p:nvSpPr>
        <p:spPr>
          <a:xfrm>
            <a:off x="2333689" y="2948149"/>
            <a:ext cx="214353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>
                <a:solidFill>
                  <a:srgbClr val="6A6C72"/>
                </a:solidFill>
              </a:rPr>
              <a:t>·</a:t>
            </a:r>
            <a:r>
              <a:rPr lang="ko-KR" altLang="en-US" sz="600" b="1" dirty="0">
                <a:solidFill>
                  <a:srgbClr val="6A6C72"/>
                </a:solidFill>
              </a:rPr>
              <a:t> 충전할 금액을 선택한 후 </a:t>
            </a:r>
            <a:r>
              <a:rPr lang="en-US" altLang="ko-KR" sz="600" b="1" dirty="0">
                <a:solidFill>
                  <a:srgbClr val="6A6C72"/>
                </a:solidFill>
              </a:rPr>
              <a:t>[</a:t>
            </a:r>
            <a:r>
              <a:rPr lang="ko-KR" altLang="en-US" sz="600" b="1" dirty="0">
                <a:solidFill>
                  <a:srgbClr val="6A6C72"/>
                </a:solidFill>
              </a:rPr>
              <a:t>충전하기</a:t>
            </a:r>
            <a:r>
              <a:rPr lang="en-US" altLang="ko-KR" sz="600" b="1" dirty="0">
                <a:solidFill>
                  <a:srgbClr val="6A6C72"/>
                </a:solidFill>
              </a:rPr>
              <a:t>] </a:t>
            </a:r>
            <a:r>
              <a:rPr lang="ko-KR" altLang="en-US" sz="600" b="1" dirty="0">
                <a:solidFill>
                  <a:srgbClr val="6A6C72"/>
                </a:solidFill>
              </a:rPr>
              <a:t>버튼을 눌러주세요</a:t>
            </a:r>
            <a:r>
              <a:rPr lang="en-US" altLang="ko-KR" sz="600" b="1" dirty="0">
                <a:solidFill>
                  <a:srgbClr val="6A6C72"/>
                </a:solidFill>
              </a:rPr>
              <a:t>.</a:t>
            </a:r>
            <a:endParaRPr lang="ko-KR" altLang="en-US" sz="600" b="1" dirty="0">
              <a:solidFill>
                <a:srgbClr val="6A6C7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E059D9-4B34-6EFF-6AF9-9CBB7FF1B347}"/>
              </a:ext>
            </a:extLst>
          </p:cNvPr>
          <p:cNvSpPr txBox="1"/>
          <p:nvPr/>
        </p:nvSpPr>
        <p:spPr>
          <a:xfrm>
            <a:off x="2313219" y="6105317"/>
            <a:ext cx="71846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" dirty="0"/>
              <a:t>최종 결제금액</a:t>
            </a:r>
            <a:r>
              <a:rPr lang="en-US" altLang="ko-KR" sz="600" dirty="0"/>
              <a:t>: </a:t>
            </a:r>
            <a:endParaRPr lang="ko-KR" altLang="en-US" sz="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E1104D-2070-02DE-014A-95FB37FFA7F2}"/>
              </a:ext>
            </a:extLst>
          </p:cNvPr>
          <p:cNvSpPr txBox="1"/>
          <p:nvPr/>
        </p:nvSpPr>
        <p:spPr>
          <a:xfrm>
            <a:off x="2996185" y="6105317"/>
            <a:ext cx="86273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/>
              <a:t>50,000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충전금액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52036B-D17E-2DC4-BE2D-F55BF2503704}"/>
              </a:ext>
            </a:extLst>
          </p:cNvPr>
          <p:cNvSpPr txBox="1"/>
          <p:nvPr/>
        </p:nvSpPr>
        <p:spPr>
          <a:xfrm>
            <a:off x="3898866" y="6105317"/>
            <a:ext cx="74090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/>
              <a:t>5,000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부가세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40B90C-2EC5-F67E-AA65-7E30FF7ED90E}"/>
              </a:ext>
            </a:extLst>
          </p:cNvPr>
          <p:cNvSpPr txBox="1"/>
          <p:nvPr/>
        </p:nvSpPr>
        <p:spPr>
          <a:xfrm>
            <a:off x="4679718" y="6105317"/>
            <a:ext cx="86273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" b="1" dirty="0">
                <a:solidFill>
                  <a:srgbClr val="FF0000"/>
                </a:solidFill>
              </a:rPr>
              <a:t>55,000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원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600" dirty="0">
                <a:solidFill>
                  <a:schemeClr val="bg1">
                    <a:lumMod val="50000"/>
                  </a:schemeClr>
                </a:solidFill>
              </a:rPr>
              <a:t>최종금액</a:t>
            </a:r>
            <a:r>
              <a:rPr lang="en-US" altLang="ko-KR" sz="6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05C63A17-3920-4B98-4286-3DE244D93606}"/>
              </a:ext>
            </a:extLst>
          </p:cNvPr>
          <p:cNvSpPr/>
          <p:nvPr/>
        </p:nvSpPr>
        <p:spPr>
          <a:xfrm>
            <a:off x="3823422" y="6160249"/>
            <a:ext cx="110944" cy="105581"/>
          </a:xfrm>
          <a:prstGeom prst="ellipse">
            <a:avLst/>
          </a:prstGeom>
          <a:solidFill>
            <a:srgbClr val="176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+</a:t>
            </a:r>
            <a:endParaRPr lang="ko-KR" altLang="en-US" sz="600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F907E623-886F-9073-5D68-A79C95A6619D}"/>
              </a:ext>
            </a:extLst>
          </p:cNvPr>
          <p:cNvSpPr/>
          <p:nvPr/>
        </p:nvSpPr>
        <p:spPr>
          <a:xfrm>
            <a:off x="4604274" y="6160249"/>
            <a:ext cx="110944" cy="105581"/>
          </a:xfrm>
          <a:prstGeom prst="ellipse">
            <a:avLst/>
          </a:prstGeom>
          <a:solidFill>
            <a:srgbClr val="176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=</a:t>
            </a:r>
            <a:endParaRPr lang="ko-KR" altLang="en-US" sz="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041CB49-F8EB-F2C3-DFCF-F9EB2B1BE30D}"/>
              </a:ext>
            </a:extLst>
          </p:cNvPr>
          <p:cNvSpPr/>
          <p:nvPr/>
        </p:nvSpPr>
        <p:spPr>
          <a:xfrm>
            <a:off x="2363812" y="1142146"/>
            <a:ext cx="4740408" cy="1766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7AFE8D79-1778-16FA-3EC9-39B749AE0B4F}"/>
              </a:ext>
            </a:extLst>
          </p:cNvPr>
          <p:cNvSpPr/>
          <p:nvPr/>
        </p:nvSpPr>
        <p:spPr>
          <a:xfrm>
            <a:off x="2137872" y="1352852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1</a:t>
            </a:r>
            <a:endParaRPr lang="ko-KR" altLang="en-US" sz="1000" b="1" dirty="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BC7BD532-64C1-0CD6-D500-E2EA302233C6}"/>
              </a:ext>
            </a:extLst>
          </p:cNvPr>
          <p:cNvSpPr/>
          <p:nvPr/>
        </p:nvSpPr>
        <p:spPr>
          <a:xfrm>
            <a:off x="2137872" y="2948149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2</a:t>
            </a:r>
            <a:endParaRPr lang="ko-KR" altLang="en-US" sz="1000" b="1" dirty="0"/>
          </a:p>
        </p:txBody>
      </p:sp>
      <p:sp>
        <p:nvSpPr>
          <p:cNvPr id="30" name="왼쪽 중괄호 29">
            <a:extLst>
              <a:ext uri="{FF2B5EF4-FFF2-40B4-BE49-F238E27FC236}">
                <a16:creationId xmlns:a16="http://schemas.microsoft.com/office/drawing/2014/main" id="{4B9E9353-0BCD-8A14-768A-5086126899B1}"/>
              </a:ext>
            </a:extLst>
          </p:cNvPr>
          <p:cNvSpPr/>
          <p:nvPr/>
        </p:nvSpPr>
        <p:spPr>
          <a:xfrm>
            <a:off x="1586175" y="3194146"/>
            <a:ext cx="755560" cy="2819048"/>
          </a:xfrm>
          <a:prstGeom prst="leftBrace">
            <a:avLst>
              <a:gd name="adj1" fmla="val 26130"/>
              <a:gd name="adj2" fmla="val 50000"/>
            </a:avLst>
          </a:prstGeom>
          <a:ln>
            <a:solidFill>
              <a:srgbClr val="EE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21A3EE3F-A7AD-8D73-6B30-ED7E442FC71D}"/>
              </a:ext>
            </a:extLst>
          </p:cNvPr>
          <p:cNvSpPr/>
          <p:nvPr/>
        </p:nvSpPr>
        <p:spPr>
          <a:xfrm>
            <a:off x="1316679" y="4518697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3</a:t>
            </a:r>
            <a:endParaRPr lang="ko-KR" altLang="en-US" sz="1000" b="1" dirty="0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769AEDF7-469B-572F-8B47-58897E6E3626}"/>
              </a:ext>
            </a:extLst>
          </p:cNvPr>
          <p:cNvSpPr/>
          <p:nvPr/>
        </p:nvSpPr>
        <p:spPr>
          <a:xfrm>
            <a:off x="2384639" y="4025618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4</a:t>
            </a:r>
            <a:endParaRPr lang="ko-KR" altLang="en-US" sz="1000" b="1" dirty="0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2CF2DC9F-D468-36DB-E019-0933F47FC3CA}"/>
              </a:ext>
            </a:extLst>
          </p:cNvPr>
          <p:cNvSpPr/>
          <p:nvPr/>
        </p:nvSpPr>
        <p:spPr>
          <a:xfrm>
            <a:off x="2146975" y="6110873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5</a:t>
            </a:r>
            <a:endParaRPr lang="ko-KR" altLang="en-US" sz="1000" b="1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39849ED7-7DB5-FBDB-DD5C-F387CB9430B4}"/>
              </a:ext>
            </a:extLst>
          </p:cNvPr>
          <p:cNvSpPr/>
          <p:nvPr/>
        </p:nvSpPr>
        <p:spPr>
          <a:xfrm>
            <a:off x="5481549" y="6101790"/>
            <a:ext cx="169946" cy="16994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/>
              <a:t>6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30056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51818</TotalTime>
  <Words>465</Words>
  <Application>Microsoft Office PowerPoint</Application>
  <PresentationFormat>와이드스크린</PresentationFormat>
  <Paragraphs>224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devgat</dc:creator>
  <cp:lastModifiedBy>user</cp:lastModifiedBy>
  <cp:revision>2542</cp:revision>
  <cp:lastPrinted>2021-08-19T07:06:45Z</cp:lastPrinted>
  <dcterms:created xsi:type="dcterms:W3CDTF">2014-10-14T01:07:57Z</dcterms:created>
  <dcterms:modified xsi:type="dcterms:W3CDTF">2026-05-19T06:44:22Z</dcterms:modified>
</cp:coreProperties>
</file>